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75" r:id="rId2"/>
    <p:sldId id="504" r:id="rId3"/>
    <p:sldId id="256" r:id="rId4"/>
    <p:sldId id="277" r:id="rId5"/>
    <p:sldId id="278" r:id="rId6"/>
    <p:sldId id="279" r:id="rId7"/>
    <p:sldId id="258" r:id="rId8"/>
    <p:sldId id="294" r:id="rId9"/>
    <p:sldId id="295" r:id="rId10"/>
    <p:sldId id="328" r:id="rId11"/>
    <p:sldId id="304" r:id="rId12"/>
    <p:sldId id="491" r:id="rId13"/>
    <p:sldId id="479" r:id="rId14"/>
    <p:sldId id="442" r:id="rId15"/>
    <p:sldId id="528" r:id="rId16"/>
    <p:sldId id="308" r:id="rId17"/>
    <p:sldId id="309" r:id="rId18"/>
    <p:sldId id="310" r:id="rId19"/>
    <p:sldId id="493" r:id="rId20"/>
    <p:sldId id="494" r:id="rId21"/>
    <p:sldId id="495" r:id="rId22"/>
    <p:sldId id="452" r:id="rId23"/>
    <p:sldId id="496" r:id="rId24"/>
    <p:sldId id="370" r:id="rId25"/>
    <p:sldId id="529" r:id="rId26"/>
    <p:sldId id="365" r:id="rId27"/>
    <p:sldId id="376" r:id="rId28"/>
    <p:sldId id="377" r:id="rId29"/>
    <p:sldId id="385" r:id="rId30"/>
    <p:sldId id="502" r:id="rId31"/>
    <p:sldId id="530" r:id="rId32"/>
    <p:sldId id="475" r:id="rId33"/>
    <p:sldId id="515" r:id="rId34"/>
    <p:sldId id="531" r:id="rId35"/>
    <p:sldId id="503" r:id="rId36"/>
    <p:sldId id="532" r:id="rId37"/>
    <p:sldId id="313" r:id="rId38"/>
    <p:sldId id="314" r:id="rId39"/>
    <p:sldId id="315" r:id="rId40"/>
    <p:sldId id="316" r:id="rId41"/>
    <p:sldId id="262"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5">
          <p15:clr>
            <a:srgbClr val="A4A3A4"/>
          </p15:clr>
        </p15:guide>
        <p15:guide id="2" pos="482">
          <p15:clr>
            <a:srgbClr val="A4A3A4"/>
          </p15:clr>
        </p15:guide>
        <p15:guide id="3" pos="6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FFFFFF"/>
    <a:srgbClr val="A2B9B5"/>
    <a:srgbClr val="83A29D"/>
    <a:srgbClr val="5B7A79"/>
    <a:srgbClr val="22B2B0"/>
    <a:srgbClr val="FFCB3F"/>
    <a:srgbClr val="FFC71D"/>
    <a:srgbClr val="F76851"/>
    <a:srgbClr val="E4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193" autoAdjust="0"/>
  </p:normalViewPr>
  <p:slideViewPr>
    <p:cSldViewPr showGuides="1">
      <p:cViewPr varScale="1">
        <p:scale>
          <a:sx n="65" d="100"/>
          <a:sy n="65" d="100"/>
        </p:scale>
        <p:origin x="159" y="48"/>
      </p:cViewPr>
      <p:guideLst>
        <p:guide orient="horz" pos="1525"/>
        <p:guide pos="482"/>
        <p:guide pos="6824"/>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CFAB9E-1366-4DBD-A5C4-9331BABE8216}" type="doc">
      <dgm:prSet loTypeId="urn:microsoft.com/office/officeart/2008/layout/HorizontalMultiLevelHierarchy" loCatId="hierarchy" qsTypeId="urn:microsoft.com/office/officeart/2005/8/quickstyle/simple1" qsCatId="simple" csTypeId="urn:microsoft.com/office/officeart/2005/8/colors/accent4_2" csCatId="accent4" phldr="1"/>
      <dgm:spPr/>
      <dgm:t>
        <a:bodyPr/>
        <a:lstStyle/>
        <a:p>
          <a:endParaRPr lang="zh-CN" altLang="en-US"/>
        </a:p>
      </dgm:t>
    </dgm:pt>
    <dgm:pt modelId="{B1E1854D-438E-48FC-A7AA-CE3BCC8626F5}">
      <dgm:prSet phldrT="[文本]" custT="1"/>
      <dgm:spPr/>
      <dgm:t>
        <a:bodyPr/>
        <a:lstStyle/>
        <a:p>
          <a:r>
            <a:rPr lang="zh-CN" altLang="en-US" sz="2000" b="0" spc="100" dirty="0">
              <a:uFillTx/>
              <a:sym typeface="+mn-ea"/>
            </a:rPr>
            <a:t>有机茶园全景图制作</a:t>
          </a:r>
          <a:endParaRPr lang="zh-CN" altLang="en-US" sz="2000" dirty="0"/>
        </a:p>
      </dgm:t>
    </dgm:pt>
    <dgm:pt modelId="{DFAFB59A-180B-491D-B2D4-5A2F8329BBFC}" type="parTrans" cxnId="{00A5E505-0248-4357-B55B-D9C8B1D0D8CA}">
      <dgm:prSet/>
      <dgm:spPr/>
      <dgm:t>
        <a:bodyPr/>
        <a:lstStyle/>
        <a:p>
          <a:endParaRPr lang="zh-CN" altLang="en-US" sz="1400"/>
        </a:p>
      </dgm:t>
    </dgm:pt>
    <dgm:pt modelId="{3D42F2DF-E3AB-4683-BB37-A98F559156E2}" type="sibTrans" cxnId="{00A5E505-0248-4357-B55B-D9C8B1D0D8CA}">
      <dgm:prSet/>
      <dgm:spPr/>
      <dgm:t>
        <a:bodyPr/>
        <a:lstStyle/>
        <a:p>
          <a:endParaRPr lang="zh-CN" altLang="en-US" sz="1400"/>
        </a:p>
      </dgm:t>
    </dgm:pt>
    <dgm:pt modelId="{7052BC36-9D24-4619-821F-B23ABE40C798}">
      <dgm:prSet phldrT="[文本]" custT="1"/>
      <dgm:spPr/>
      <dgm:t>
        <a:bodyPr/>
        <a:lstStyle/>
        <a:p>
          <a:r>
            <a:rPr lang="zh-CN" altLang="en-US" sz="1800" dirty="0"/>
            <a:t>任务</a:t>
          </a:r>
          <a:r>
            <a:rPr lang="en-US" altLang="zh-CN" sz="1800" dirty="0"/>
            <a:t>1 </a:t>
          </a:r>
          <a:r>
            <a:rPr lang="zh-CN" altLang="en-US" sz="1800" dirty="0"/>
            <a:t>拍摄全景素材</a:t>
          </a:r>
        </a:p>
      </dgm:t>
    </dgm:pt>
    <dgm:pt modelId="{2F4C8EEB-643E-4A67-99E7-1D8679EBF029}" type="parTrans" cxnId="{7684B212-D39C-4479-8A77-F38CC9B25645}">
      <dgm:prSet custT="1"/>
      <dgm:spPr/>
      <dgm:t>
        <a:bodyPr/>
        <a:lstStyle/>
        <a:p>
          <a:endParaRPr lang="zh-CN" altLang="en-US" sz="400"/>
        </a:p>
      </dgm:t>
    </dgm:pt>
    <dgm:pt modelId="{BE8C72C0-8431-41D1-B22A-960C0BC382E3}" type="sibTrans" cxnId="{7684B212-D39C-4479-8A77-F38CC9B25645}">
      <dgm:prSet/>
      <dgm:spPr/>
      <dgm:t>
        <a:bodyPr/>
        <a:lstStyle/>
        <a:p>
          <a:endParaRPr lang="zh-CN" altLang="en-US" sz="1400"/>
        </a:p>
      </dgm:t>
    </dgm:pt>
    <dgm:pt modelId="{6206EE34-B78F-4A0B-AB7C-453D76069328}">
      <dgm:prSet phldrT="[文本]" custT="1"/>
      <dgm:spPr/>
      <dgm:t>
        <a:bodyPr/>
        <a:lstStyle/>
        <a:p>
          <a:r>
            <a:rPr lang="zh-CN" altLang="en-US" sz="1800" dirty="0"/>
            <a:t>任务</a:t>
          </a:r>
          <a:r>
            <a:rPr lang="en-US" altLang="zh-CN" sz="1800" dirty="0"/>
            <a:t>2 </a:t>
          </a:r>
          <a:r>
            <a:rPr lang="zh-CN" altLang="en-US" sz="1800" dirty="0"/>
            <a:t>合成全景图片</a:t>
          </a:r>
        </a:p>
      </dgm:t>
    </dgm:pt>
    <dgm:pt modelId="{F9F7E19D-577D-49BC-B59B-BB676BC785DD}" type="parTrans" cxnId="{138367ED-66D2-4985-B7C9-FC7CF8D0A755}">
      <dgm:prSet custT="1"/>
      <dgm:spPr/>
      <dgm:t>
        <a:bodyPr/>
        <a:lstStyle/>
        <a:p>
          <a:endParaRPr lang="zh-CN" altLang="en-US" sz="300"/>
        </a:p>
      </dgm:t>
    </dgm:pt>
    <dgm:pt modelId="{53074744-262D-4E71-A033-B6039649CD76}" type="sibTrans" cxnId="{138367ED-66D2-4985-B7C9-FC7CF8D0A755}">
      <dgm:prSet/>
      <dgm:spPr/>
      <dgm:t>
        <a:bodyPr/>
        <a:lstStyle/>
        <a:p>
          <a:endParaRPr lang="zh-CN" altLang="en-US" sz="1400"/>
        </a:p>
      </dgm:t>
    </dgm:pt>
    <dgm:pt modelId="{9B0D1055-478D-4DC1-BBE6-4C96679574AE}">
      <dgm:prSet phldrT="[文本]" custT="1"/>
      <dgm:spPr/>
      <dgm:t>
        <a:bodyPr/>
        <a:lstStyle/>
        <a:p>
          <a:r>
            <a:rPr lang="zh-CN" altLang="en-US" sz="1800" dirty="0"/>
            <a:t>任务</a:t>
          </a:r>
          <a:r>
            <a:rPr lang="en-US" altLang="zh-CN" sz="1800" dirty="0"/>
            <a:t>3 </a:t>
          </a:r>
          <a:r>
            <a:rPr lang="zh-CN" altLang="en-US" sz="1800" dirty="0"/>
            <a:t>发布并分享全景图</a:t>
          </a:r>
        </a:p>
      </dgm:t>
    </dgm:pt>
    <dgm:pt modelId="{D46D7F43-257F-4CDF-89D4-645C4F0FE0A2}" type="parTrans" cxnId="{46510DB1-CE54-428E-BD2B-F9CD7326AB08}">
      <dgm:prSet custT="1"/>
      <dgm:spPr/>
      <dgm:t>
        <a:bodyPr/>
        <a:lstStyle/>
        <a:p>
          <a:endParaRPr lang="zh-CN" altLang="en-US" sz="300"/>
        </a:p>
      </dgm:t>
    </dgm:pt>
    <dgm:pt modelId="{C61C25F1-2D83-420B-A5CC-67F6C02F1AA5}" type="sibTrans" cxnId="{46510DB1-CE54-428E-BD2B-F9CD7326AB08}">
      <dgm:prSet/>
      <dgm:spPr/>
      <dgm:t>
        <a:bodyPr/>
        <a:lstStyle/>
        <a:p>
          <a:endParaRPr lang="zh-CN" altLang="en-US" sz="1400"/>
        </a:p>
      </dgm:t>
    </dgm:pt>
    <dgm:pt modelId="{F780A33B-D350-4F42-89F1-9CCAC3EB047D}" type="pres">
      <dgm:prSet presAssocID="{35CFAB9E-1366-4DBD-A5C4-9331BABE8216}" presName="Name0" presStyleCnt="0">
        <dgm:presLayoutVars>
          <dgm:chPref val="1"/>
          <dgm:dir/>
          <dgm:animOne val="branch"/>
          <dgm:animLvl val="lvl"/>
          <dgm:resizeHandles val="exact"/>
        </dgm:presLayoutVars>
      </dgm:prSet>
      <dgm:spPr/>
    </dgm:pt>
    <dgm:pt modelId="{12C787FA-57C9-43CE-AA6C-E152799032D0}" type="pres">
      <dgm:prSet presAssocID="{B1E1854D-438E-48FC-A7AA-CE3BCC8626F5}" presName="root1" presStyleCnt="0"/>
      <dgm:spPr/>
    </dgm:pt>
    <dgm:pt modelId="{EA169814-01A2-4268-99C5-12676B6BAF8B}" type="pres">
      <dgm:prSet presAssocID="{B1E1854D-438E-48FC-A7AA-CE3BCC8626F5}" presName="LevelOneTextNode" presStyleLbl="node0" presStyleIdx="0" presStyleCnt="1" custAng="5400000" custScaleX="131351" custScaleY="35741" custLinFactNeighborX="-13742" custLinFactNeighborY="-132">
        <dgm:presLayoutVars>
          <dgm:chPref val="3"/>
        </dgm:presLayoutVars>
      </dgm:prSet>
      <dgm:spPr/>
    </dgm:pt>
    <dgm:pt modelId="{ED9E20AC-0068-4F2F-93B7-330E415B2924}" type="pres">
      <dgm:prSet presAssocID="{B1E1854D-438E-48FC-A7AA-CE3BCC8626F5}" presName="level2hierChild" presStyleCnt="0"/>
      <dgm:spPr/>
    </dgm:pt>
    <dgm:pt modelId="{B7D96CB6-1991-4F6E-8809-28D4CC7E3A28}" type="pres">
      <dgm:prSet presAssocID="{2F4C8EEB-643E-4A67-99E7-1D8679EBF029}" presName="conn2-1" presStyleLbl="parChTrans1D2" presStyleIdx="0" presStyleCnt="3"/>
      <dgm:spPr/>
    </dgm:pt>
    <dgm:pt modelId="{C712C2F5-0153-4665-95AA-7E618AEC5ECC}" type="pres">
      <dgm:prSet presAssocID="{2F4C8EEB-643E-4A67-99E7-1D8679EBF029}" presName="connTx" presStyleLbl="parChTrans1D2" presStyleIdx="0" presStyleCnt="3"/>
      <dgm:spPr/>
    </dgm:pt>
    <dgm:pt modelId="{1D3557D7-B6CD-4F79-8206-688C6EEEFDED}" type="pres">
      <dgm:prSet presAssocID="{7052BC36-9D24-4619-821F-B23ABE40C798}" presName="root2" presStyleCnt="0"/>
      <dgm:spPr/>
    </dgm:pt>
    <dgm:pt modelId="{10ED575E-A3A3-4E62-A3F1-5EC19A0D0655}" type="pres">
      <dgm:prSet presAssocID="{7052BC36-9D24-4619-821F-B23ABE40C798}" presName="LevelTwoTextNode" presStyleLbl="node2" presStyleIdx="0" presStyleCnt="3" custScaleX="78786">
        <dgm:presLayoutVars>
          <dgm:chPref val="3"/>
        </dgm:presLayoutVars>
      </dgm:prSet>
      <dgm:spPr/>
    </dgm:pt>
    <dgm:pt modelId="{4597476D-DDCD-44B1-AF43-2A4A1BE11115}" type="pres">
      <dgm:prSet presAssocID="{7052BC36-9D24-4619-821F-B23ABE40C798}" presName="level3hierChild" presStyleCnt="0"/>
      <dgm:spPr/>
    </dgm:pt>
    <dgm:pt modelId="{26CEE376-7B7B-47D2-9E2F-1630A3579FC9}" type="pres">
      <dgm:prSet presAssocID="{F9F7E19D-577D-49BC-B59B-BB676BC785DD}" presName="conn2-1" presStyleLbl="parChTrans1D2" presStyleIdx="1" presStyleCnt="3"/>
      <dgm:spPr/>
    </dgm:pt>
    <dgm:pt modelId="{5C4946C8-97BD-4699-962A-7A73BEC7321F}" type="pres">
      <dgm:prSet presAssocID="{F9F7E19D-577D-49BC-B59B-BB676BC785DD}" presName="connTx" presStyleLbl="parChTrans1D2" presStyleIdx="1" presStyleCnt="3"/>
      <dgm:spPr/>
    </dgm:pt>
    <dgm:pt modelId="{918F65EB-6892-43ED-8BD6-914E2180292E}" type="pres">
      <dgm:prSet presAssocID="{6206EE34-B78F-4A0B-AB7C-453D76069328}" presName="root2" presStyleCnt="0"/>
      <dgm:spPr/>
    </dgm:pt>
    <dgm:pt modelId="{AAFD42C2-D319-494A-A0C3-A0659F2F38A1}" type="pres">
      <dgm:prSet presAssocID="{6206EE34-B78F-4A0B-AB7C-453D76069328}" presName="LevelTwoTextNode" presStyleLbl="node2" presStyleIdx="1" presStyleCnt="3" custScaleX="78786">
        <dgm:presLayoutVars>
          <dgm:chPref val="3"/>
        </dgm:presLayoutVars>
      </dgm:prSet>
      <dgm:spPr/>
    </dgm:pt>
    <dgm:pt modelId="{778CE98D-6055-48CA-ACDB-7F0C302F5C49}" type="pres">
      <dgm:prSet presAssocID="{6206EE34-B78F-4A0B-AB7C-453D76069328}" presName="level3hierChild" presStyleCnt="0"/>
      <dgm:spPr/>
    </dgm:pt>
    <dgm:pt modelId="{8F65AAE4-BB1E-4074-9B92-7E874F010180}" type="pres">
      <dgm:prSet presAssocID="{D46D7F43-257F-4CDF-89D4-645C4F0FE0A2}" presName="conn2-1" presStyleLbl="parChTrans1D2" presStyleIdx="2" presStyleCnt="3"/>
      <dgm:spPr/>
    </dgm:pt>
    <dgm:pt modelId="{D57B63EA-BF50-4AEE-B4EB-08EECBE11533}" type="pres">
      <dgm:prSet presAssocID="{D46D7F43-257F-4CDF-89D4-645C4F0FE0A2}" presName="connTx" presStyleLbl="parChTrans1D2" presStyleIdx="2" presStyleCnt="3"/>
      <dgm:spPr/>
    </dgm:pt>
    <dgm:pt modelId="{22D18745-F210-4730-8EC1-B2571618F7F9}" type="pres">
      <dgm:prSet presAssocID="{9B0D1055-478D-4DC1-BBE6-4C96679574AE}" presName="root2" presStyleCnt="0"/>
      <dgm:spPr/>
    </dgm:pt>
    <dgm:pt modelId="{17F08C0C-82E1-4835-A00F-3809AE8353D9}" type="pres">
      <dgm:prSet presAssocID="{9B0D1055-478D-4DC1-BBE6-4C96679574AE}" presName="LevelTwoTextNode" presStyleLbl="node2" presStyleIdx="2" presStyleCnt="3" custScaleX="78786">
        <dgm:presLayoutVars>
          <dgm:chPref val="3"/>
        </dgm:presLayoutVars>
      </dgm:prSet>
      <dgm:spPr/>
    </dgm:pt>
    <dgm:pt modelId="{250A84C9-713B-4E35-85DE-9DCF8157916D}" type="pres">
      <dgm:prSet presAssocID="{9B0D1055-478D-4DC1-BBE6-4C96679574AE}" presName="level3hierChild" presStyleCnt="0"/>
      <dgm:spPr/>
    </dgm:pt>
  </dgm:ptLst>
  <dgm:cxnLst>
    <dgm:cxn modelId="{00A5E505-0248-4357-B55B-D9C8B1D0D8CA}" srcId="{35CFAB9E-1366-4DBD-A5C4-9331BABE8216}" destId="{B1E1854D-438E-48FC-A7AA-CE3BCC8626F5}" srcOrd="0" destOrd="0" parTransId="{DFAFB59A-180B-491D-B2D4-5A2F8329BBFC}" sibTransId="{3D42F2DF-E3AB-4683-BB37-A98F559156E2}"/>
    <dgm:cxn modelId="{7684B212-D39C-4479-8A77-F38CC9B25645}" srcId="{B1E1854D-438E-48FC-A7AA-CE3BCC8626F5}" destId="{7052BC36-9D24-4619-821F-B23ABE40C798}" srcOrd="0" destOrd="0" parTransId="{2F4C8EEB-643E-4A67-99E7-1D8679EBF029}" sibTransId="{BE8C72C0-8431-41D1-B22A-960C0BC382E3}"/>
    <dgm:cxn modelId="{BAE3B61C-64AA-4E05-8846-8D7442171DC4}" type="presOf" srcId="{F9F7E19D-577D-49BC-B59B-BB676BC785DD}" destId="{5C4946C8-97BD-4699-962A-7A73BEC7321F}" srcOrd="1" destOrd="0" presId="urn:microsoft.com/office/officeart/2008/layout/HorizontalMultiLevelHierarchy"/>
    <dgm:cxn modelId="{DAFFE431-9790-4CF2-A8D1-B7876367663A}" type="presOf" srcId="{35CFAB9E-1366-4DBD-A5C4-9331BABE8216}" destId="{F780A33B-D350-4F42-89F1-9CCAC3EB047D}" srcOrd="0" destOrd="0" presId="urn:microsoft.com/office/officeart/2008/layout/HorizontalMultiLevelHierarchy"/>
    <dgm:cxn modelId="{7BC0EE56-D8A2-4B85-9061-40C6290E2904}" type="presOf" srcId="{B1E1854D-438E-48FC-A7AA-CE3BCC8626F5}" destId="{EA169814-01A2-4268-99C5-12676B6BAF8B}" srcOrd="0" destOrd="0" presId="urn:microsoft.com/office/officeart/2008/layout/HorizontalMultiLevelHierarchy"/>
    <dgm:cxn modelId="{C355B17C-831F-4331-A838-8914F9DDF5B8}" type="presOf" srcId="{2F4C8EEB-643E-4A67-99E7-1D8679EBF029}" destId="{B7D96CB6-1991-4F6E-8809-28D4CC7E3A28}" srcOrd="0" destOrd="0" presId="urn:microsoft.com/office/officeart/2008/layout/HorizontalMultiLevelHierarchy"/>
    <dgm:cxn modelId="{B3DD4284-4122-490E-B24D-F1BF5EEE2F4E}" type="presOf" srcId="{D46D7F43-257F-4CDF-89D4-645C4F0FE0A2}" destId="{D57B63EA-BF50-4AEE-B4EB-08EECBE11533}" srcOrd="1" destOrd="0" presId="urn:microsoft.com/office/officeart/2008/layout/HorizontalMultiLevelHierarchy"/>
    <dgm:cxn modelId="{2BC219A0-2594-4B65-8A85-EF0F40E01F7B}" type="presOf" srcId="{9B0D1055-478D-4DC1-BBE6-4C96679574AE}" destId="{17F08C0C-82E1-4835-A00F-3809AE8353D9}" srcOrd="0" destOrd="0" presId="urn:microsoft.com/office/officeart/2008/layout/HorizontalMultiLevelHierarchy"/>
    <dgm:cxn modelId="{EA21B4AC-20AB-46EE-A495-DD3D392E6993}" type="presOf" srcId="{6206EE34-B78F-4A0B-AB7C-453D76069328}" destId="{AAFD42C2-D319-494A-A0C3-A0659F2F38A1}" srcOrd="0" destOrd="0" presId="urn:microsoft.com/office/officeart/2008/layout/HorizontalMultiLevelHierarchy"/>
    <dgm:cxn modelId="{46510DB1-CE54-428E-BD2B-F9CD7326AB08}" srcId="{B1E1854D-438E-48FC-A7AA-CE3BCC8626F5}" destId="{9B0D1055-478D-4DC1-BBE6-4C96679574AE}" srcOrd="2" destOrd="0" parTransId="{D46D7F43-257F-4CDF-89D4-645C4F0FE0A2}" sibTransId="{C61C25F1-2D83-420B-A5CC-67F6C02F1AA5}"/>
    <dgm:cxn modelId="{3C922EB6-2811-4794-A770-007278CEEC6C}" type="presOf" srcId="{2F4C8EEB-643E-4A67-99E7-1D8679EBF029}" destId="{C712C2F5-0153-4665-95AA-7E618AEC5ECC}" srcOrd="1" destOrd="0" presId="urn:microsoft.com/office/officeart/2008/layout/HorizontalMultiLevelHierarchy"/>
    <dgm:cxn modelId="{A32DFBC8-454A-4294-807D-494AE3B89C12}" type="presOf" srcId="{F9F7E19D-577D-49BC-B59B-BB676BC785DD}" destId="{26CEE376-7B7B-47D2-9E2F-1630A3579FC9}" srcOrd="0" destOrd="0" presId="urn:microsoft.com/office/officeart/2008/layout/HorizontalMultiLevelHierarchy"/>
    <dgm:cxn modelId="{EE8DC9D1-1297-4BBA-92A3-2D7D6A7DBEE0}" type="presOf" srcId="{D46D7F43-257F-4CDF-89D4-645C4F0FE0A2}" destId="{8F65AAE4-BB1E-4074-9B92-7E874F010180}" srcOrd="0" destOrd="0" presId="urn:microsoft.com/office/officeart/2008/layout/HorizontalMultiLevelHierarchy"/>
    <dgm:cxn modelId="{138367ED-66D2-4985-B7C9-FC7CF8D0A755}" srcId="{B1E1854D-438E-48FC-A7AA-CE3BCC8626F5}" destId="{6206EE34-B78F-4A0B-AB7C-453D76069328}" srcOrd="1" destOrd="0" parTransId="{F9F7E19D-577D-49BC-B59B-BB676BC785DD}" sibTransId="{53074744-262D-4E71-A033-B6039649CD76}"/>
    <dgm:cxn modelId="{EE9850F6-E5E7-423D-AF46-863E88075A73}" type="presOf" srcId="{7052BC36-9D24-4619-821F-B23ABE40C798}" destId="{10ED575E-A3A3-4E62-A3F1-5EC19A0D0655}" srcOrd="0" destOrd="0" presId="urn:microsoft.com/office/officeart/2008/layout/HorizontalMultiLevelHierarchy"/>
    <dgm:cxn modelId="{F2D1D76F-6909-49F7-8AC3-D854E49D921A}" type="presParOf" srcId="{F780A33B-D350-4F42-89F1-9CCAC3EB047D}" destId="{12C787FA-57C9-43CE-AA6C-E152799032D0}" srcOrd="0" destOrd="0" presId="urn:microsoft.com/office/officeart/2008/layout/HorizontalMultiLevelHierarchy"/>
    <dgm:cxn modelId="{BFB0BD7C-DA47-41C9-ACA6-1A31C1CEF525}" type="presParOf" srcId="{12C787FA-57C9-43CE-AA6C-E152799032D0}" destId="{EA169814-01A2-4268-99C5-12676B6BAF8B}" srcOrd="0" destOrd="0" presId="urn:microsoft.com/office/officeart/2008/layout/HorizontalMultiLevelHierarchy"/>
    <dgm:cxn modelId="{9FA60723-5040-4856-8B61-0FBA8CD21B45}" type="presParOf" srcId="{12C787FA-57C9-43CE-AA6C-E152799032D0}" destId="{ED9E20AC-0068-4F2F-93B7-330E415B2924}" srcOrd="1" destOrd="0" presId="urn:microsoft.com/office/officeart/2008/layout/HorizontalMultiLevelHierarchy"/>
    <dgm:cxn modelId="{4B5107E2-FA3F-43AA-87AD-035470541557}" type="presParOf" srcId="{ED9E20AC-0068-4F2F-93B7-330E415B2924}" destId="{B7D96CB6-1991-4F6E-8809-28D4CC7E3A28}" srcOrd="0" destOrd="0" presId="urn:microsoft.com/office/officeart/2008/layout/HorizontalMultiLevelHierarchy"/>
    <dgm:cxn modelId="{CE4ECA94-95DF-40E8-8AB6-4CF0490F1566}" type="presParOf" srcId="{B7D96CB6-1991-4F6E-8809-28D4CC7E3A28}" destId="{C712C2F5-0153-4665-95AA-7E618AEC5ECC}" srcOrd="0" destOrd="0" presId="urn:microsoft.com/office/officeart/2008/layout/HorizontalMultiLevelHierarchy"/>
    <dgm:cxn modelId="{3930D5FA-4EB5-49F0-841F-C27C96C9C763}" type="presParOf" srcId="{ED9E20AC-0068-4F2F-93B7-330E415B2924}" destId="{1D3557D7-B6CD-4F79-8206-688C6EEEFDED}" srcOrd="1" destOrd="0" presId="urn:microsoft.com/office/officeart/2008/layout/HorizontalMultiLevelHierarchy"/>
    <dgm:cxn modelId="{E15D6690-674F-4453-A553-4513047C3BDE}" type="presParOf" srcId="{1D3557D7-B6CD-4F79-8206-688C6EEEFDED}" destId="{10ED575E-A3A3-4E62-A3F1-5EC19A0D0655}" srcOrd="0" destOrd="0" presId="urn:microsoft.com/office/officeart/2008/layout/HorizontalMultiLevelHierarchy"/>
    <dgm:cxn modelId="{F7D16EAB-2BF8-4038-AB25-996583938B3F}" type="presParOf" srcId="{1D3557D7-B6CD-4F79-8206-688C6EEEFDED}" destId="{4597476D-DDCD-44B1-AF43-2A4A1BE11115}" srcOrd="1" destOrd="0" presId="urn:microsoft.com/office/officeart/2008/layout/HorizontalMultiLevelHierarchy"/>
    <dgm:cxn modelId="{B930E807-DEDE-4C6A-A9B5-592F56AE73C8}" type="presParOf" srcId="{ED9E20AC-0068-4F2F-93B7-330E415B2924}" destId="{26CEE376-7B7B-47D2-9E2F-1630A3579FC9}" srcOrd="2" destOrd="0" presId="urn:microsoft.com/office/officeart/2008/layout/HorizontalMultiLevelHierarchy"/>
    <dgm:cxn modelId="{6768C16B-C92D-4FD2-900C-0C0BB808EA5D}" type="presParOf" srcId="{26CEE376-7B7B-47D2-9E2F-1630A3579FC9}" destId="{5C4946C8-97BD-4699-962A-7A73BEC7321F}" srcOrd="0" destOrd="0" presId="urn:microsoft.com/office/officeart/2008/layout/HorizontalMultiLevelHierarchy"/>
    <dgm:cxn modelId="{C98A6110-6FE1-4F60-B556-259C310AF3C0}" type="presParOf" srcId="{ED9E20AC-0068-4F2F-93B7-330E415B2924}" destId="{918F65EB-6892-43ED-8BD6-914E2180292E}" srcOrd="3" destOrd="0" presId="urn:microsoft.com/office/officeart/2008/layout/HorizontalMultiLevelHierarchy"/>
    <dgm:cxn modelId="{BF85F4C9-016D-424E-86F2-CD25924A285E}" type="presParOf" srcId="{918F65EB-6892-43ED-8BD6-914E2180292E}" destId="{AAFD42C2-D319-494A-A0C3-A0659F2F38A1}" srcOrd="0" destOrd="0" presId="urn:microsoft.com/office/officeart/2008/layout/HorizontalMultiLevelHierarchy"/>
    <dgm:cxn modelId="{A16F9FAF-475F-42E8-93E9-F8057BFD95F5}" type="presParOf" srcId="{918F65EB-6892-43ED-8BD6-914E2180292E}" destId="{778CE98D-6055-48CA-ACDB-7F0C302F5C49}" srcOrd="1" destOrd="0" presId="urn:microsoft.com/office/officeart/2008/layout/HorizontalMultiLevelHierarchy"/>
    <dgm:cxn modelId="{CE09F425-A335-4663-B7AB-DAA039FFA58D}" type="presParOf" srcId="{ED9E20AC-0068-4F2F-93B7-330E415B2924}" destId="{8F65AAE4-BB1E-4074-9B92-7E874F010180}" srcOrd="4" destOrd="0" presId="urn:microsoft.com/office/officeart/2008/layout/HorizontalMultiLevelHierarchy"/>
    <dgm:cxn modelId="{3AF0308C-B972-4DFB-B756-1003E8484972}" type="presParOf" srcId="{8F65AAE4-BB1E-4074-9B92-7E874F010180}" destId="{D57B63EA-BF50-4AEE-B4EB-08EECBE11533}" srcOrd="0" destOrd="0" presId="urn:microsoft.com/office/officeart/2008/layout/HorizontalMultiLevelHierarchy"/>
    <dgm:cxn modelId="{AD43AADB-DFBE-4F57-9287-6B3155E760E9}" type="presParOf" srcId="{ED9E20AC-0068-4F2F-93B7-330E415B2924}" destId="{22D18745-F210-4730-8EC1-B2571618F7F9}" srcOrd="5" destOrd="0" presId="urn:microsoft.com/office/officeart/2008/layout/HorizontalMultiLevelHierarchy"/>
    <dgm:cxn modelId="{3E400044-46D6-4726-9AF5-46BEFAB65AB6}" type="presParOf" srcId="{22D18745-F210-4730-8EC1-B2571618F7F9}" destId="{17F08C0C-82E1-4835-A00F-3809AE8353D9}" srcOrd="0" destOrd="0" presId="urn:microsoft.com/office/officeart/2008/layout/HorizontalMultiLevelHierarchy"/>
    <dgm:cxn modelId="{56C504EA-4F8F-4244-AC8F-FF8E13DECED9}" type="presParOf" srcId="{22D18745-F210-4730-8EC1-B2571618F7F9}" destId="{250A84C9-713B-4E35-85DE-9DCF8157916D}"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65AAE4-BB1E-4074-9B92-7E874F010180}">
      <dsp:nvSpPr>
        <dsp:cNvPr id="0" name=""/>
        <dsp:cNvSpPr/>
      </dsp:nvSpPr>
      <dsp:spPr>
        <a:xfrm>
          <a:off x="1665847" y="2325040"/>
          <a:ext cx="702854" cy="1113471"/>
        </a:xfrm>
        <a:custGeom>
          <a:avLst/>
          <a:gdLst/>
          <a:ahLst/>
          <a:cxnLst/>
          <a:rect l="0" t="0" r="0" b="0"/>
          <a:pathLst>
            <a:path>
              <a:moveTo>
                <a:pt x="0" y="0"/>
              </a:moveTo>
              <a:lnTo>
                <a:pt x="351427" y="0"/>
              </a:lnTo>
              <a:lnTo>
                <a:pt x="351427" y="1113471"/>
              </a:lnTo>
              <a:lnTo>
                <a:pt x="702854" y="1113471"/>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zh-CN" altLang="en-US" sz="300" kern="1200"/>
        </a:p>
      </dsp:txBody>
      <dsp:txXfrm>
        <a:off x="1984355" y="2848857"/>
        <a:ext cx="65837" cy="65837"/>
      </dsp:txXfrm>
    </dsp:sp>
    <dsp:sp modelId="{26CEE376-7B7B-47D2-9E2F-1630A3579FC9}">
      <dsp:nvSpPr>
        <dsp:cNvPr id="0" name=""/>
        <dsp:cNvSpPr/>
      </dsp:nvSpPr>
      <dsp:spPr>
        <a:xfrm>
          <a:off x="1665847" y="2279320"/>
          <a:ext cx="702854" cy="91440"/>
        </a:xfrm>
        <a:custGeom>
          <a:avLst/>
          <a:gdLst/>
          <a:ahLst/>
          <a:cxnLst/>
          <a:rect l="0" t="0" r="0" b="0"/>
          <a:pathLst>
            <a:path>
              <a:moveTo>
                <a:pt x="0" y="45720"/>
              </a:moveTo>
              <a:lnTo>
                <a:pt x="351427" y="45720"/>
              </a:lnTo>
              <a:lnTo>
                <a:pt x="351427" y="51874"/>
              </a:lnTo>
              <a:lnTo>
                <a:pt x="702854" y="51874"/>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zh-CN" altLang="en-US" sz="300" kern="1200"/>
        </a:p>
      </dsp:txBody>
      <dsp:txXfrm>
        <a:off x="1999702" y="2307468"/>
        <a:ext cx="35144" cy="35144"/>
      </dsp:txXfrm>
    </dsp:sp>
    <dsp:sp modelId="{B7D96CB6-1991-4F6E-8809-28D4CC7E3A28}">
      <dsp:nvSpPr>
        <dsp:cNvPr id="0" name=""/>
        <dsp:cNvSpPr/>
      </dsp:nvSpPr>
      <dsp:spPr>
        <a:xfrm>
          <a:off x="1665847" y="1223877"/>
          <a:ext cx="702854" cy="1101163"/>
        </a:xfrm>
        <a:custGeom>
          <a:avLst/>
          <a:gdLst/>
          <a:ahLst/>
          <a:cxnLst/>
          <a:rect l="0" t="0" r="0" b="0"/>
          <a:pathLst>
            <a:path>
              <a:moveTo>
                <a:pt x="0" y="1101163"/>
              </a:moveTo>
              <a:lnTo>
                <a:pt x="351427" y="1101163"/>
              </a:lnTo>
              <a:lnTo>
                <a:pt x="351427" y="0"/>
              </a:lnTo>
              <a:lnTo>
                <a:pt x="702854" y="0"/>
              </a:lnTo>
            </a:path>
          </a:pathLst>
        </a:custGeom>
        <a:noFill/>
        <a:ln w="1270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77800">
            <a:lnSpc>
              <a:spcPct val="90000"/>
            </a:lnSpc>
            <a:spcBef>
              <a:spcPct val="0"/>
            </a:spcBef>
            <a:spcAft>
              <a:spcPct val="35000"/>
            </a:spcAft>
            <a:buNone/>
          </a:pPr>
          <a:endParaRPr lang="zh-CN" altLang="en-US" sz="400" kern="1200"/>
        </a:p>
      </dsp:txBody>
      <dsp:txXfrm>
        <a:off x="1984615" y="1741799"/>
        <a:ext cx="65317" cy="65317"/>
      </dsp:txXfrm>
    </dsp:sp>
    <dsp:sp modelId="{EA169814-01A2-4268-99C5-12676B6BAF8B}">
      <dsp:nvSpPr>
        <dsp:cNvPr id="0" name=""/>
        <dsp:cNvSpPr/>
      </dsp:nvSpPr>
      <dsp:spPr>
        <a:xfrm>
          <a:off x="250865" y="1743251"/>
          <a:ext cx="1666384" cy="1163577"/>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0" kern="1200" spc="100" dirty="0">
              <a:uFillTx/>
              <a:sym typeface="+mn-ea"/>
            </a:rPr>
            <a:t>有机茶园全景图制作</a:t>
          </a:r>
          <a:endParaRPr lang="zh-CN" altLang="en-US" sz="2000" kern="1200" dirty="0"/>
        </a:p>
      </dsp:txBody>
      <dsp:txXfrm>
        <a:off x="250865" y="1743251"/>
        <a:ext cx="1666384" cy="1163577"/>
      </dsp:txXfrm>
    </dsp:sp>
    <dsp:sp modelId="{10ED575E-A3A3-4E62-A3F1-5EC19A0D0655}">
      <dsp:nvSpPr>
        <dsp:cNvPr id="0" name=""/>
        <dsp:cNvSpPr/>
      </dsp:nvSpPr>
      <dsp:spPr>
        <a:xfrm>
          <a:off x="2368701" y="780950"/>
          <a:ext cx="2289206" cy="88585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任务</a:t>
          </a:r>
          <a:r>
            <a:rPr lang="en-US" altLang="zh-CN" sz="1800" kern="1200" dirty="0"/>
            <a:t>1 </a:t>
          </a:r>
          <a:r>
            <a:rPr lang="zh-CN" altLang="en-US" sz="1800" kern="1200" dirty="0"/>
            <a:t>拍摄全景素材</a:t>
          </a:r>
        </a:p>
      </dsp:txBody>
      <dsp:txXfrm>
        <a:off x="2368701" y="780950"/>
        <a:ext cx="2289206" cy="885853"/>
      </dsp:txXfrm>
    </dsp:sp>
    <dsp:sp modelId="{AAFD42C2-D319-494A-A0C3-A0659F2F38A1}">
      <dsp:nvSpPr>
        <dsp:cNvPr id="0" name=""/>
        <dsp:cNvSpPr/>
      </dsp:nvSpPr>
      <dsp:spPr>
        <a:xfrm>
          <a:off x="2368701" y="1888267"/>
          <a:ext cx="2289206" cy="88585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任务</a:t>
          </a:r>
          <a:r>
            <a:rPr lang="en-US" altLang="zh-CN" sz="1800" kern="1200" dirty="0"/>
            <a:t>2 </a:t>
          </a:r>
          <a:r>
            <a:rPr lang="zh-CN" altLang="en-US" sz="1800" kern="1200" dirty="0"/>
            <a:t>合成全景图片</a:t>
          </a:r>
        </a:p>
      </dsp:txBody>
      <dsp:txXfrm>
        <a:off x="2368701" y="1888267"/>
        <a:ext cx="2289206" cy="885853"/>
      </dsp:txXfrm>
    </dsp:sp>
    <dsp:sp modelId="{17F08C0C-82E1-4835-A00F-3809AE8353D9}">
      <dsp:nvSpPr>
        <dsp:cNvPr id="0" name=""/>
        <dsp:cNvSpPr/>
      </dsp:nvSpPr>
      <dsp:spPr>
        <a:xfrm>
          <a:off x="2368701" y="2995584"/>
          <a:ext cx="2289206" cy="88585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任务</a:t>
          </a:r>
          <a:r>
            <a:rPr lang="en-US" altLang="zh-CN" sz="1800" kern="1200" dirty="0"/>
            <a:t>3 </a:t>
          </a:r>
          <a:r>
            <a:rPr lang="zh-CN" altLang="en-US" sz="1800" kern="1200" dirty="0"/>
            <a:t>发布并分享全景图</a:t>
          </a:r>
        </a:p>
      </dsp:txBody>
      <dsp:txXfrm>
        <a:off x="2368701" y="2995584"/>
        <a:ext cx="2289206" cy="885853"/>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0B7C94-C4F0-40C7-B8A3-65C9ABD7ECE5}" type="datetimeFigureOut">
              <a:rPr lang="zh-CN" altLang="en-US" smtClean="0"/>
              <a:t>2022/7/1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DF45A9-8252-4D1C-9B3A-78D25DE194B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DF45A9-8252-4D1C-9B3A-78D25DE194B1}" type="slidenum">
              <a:rPr lang="zh-CN" altLang="en-US" smtClean="0"/>
              <a:t>9</a:t>
            </a:fld>
            <a:endParaRPr lang="zh-CN" altLang="en-US"/>
          </a:p>
        </p:txBody>
      </p:sp>
    </p:spTree>
    <p:extLst>
      <p:ext uri="{BB962C8B-B14F-4D97-AF65-F5344CB8AC3E}">
        <p14:creationId xmlns:p14="http://schemas.microsoft.com/office/powerpoint/2010/main" val="2890901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2065" y="-2540"/>
            <a:ext cx="12215495" cy="6860540"/>
          </a:xfrm>
          <a:prstGeom prst="rect">
            <a:avLst/>
          </a:prstGeom>
          <a:solidFill>
            <a:srgbClr val="9BC3E6">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理工社logo矢量图-横排黑色"/>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695815" y="6308725"/>
            <a:ext cx="2230755" cy="355600"/>
          </a:xfrm>
          <a:prstGeom prst="rect">
            <a:avLst/>
          </a:prstGeom>
        </p:spPr>
      </p:pic>
      <p:sp>
        <p:nvSpPr>
          <p:cNvPr id="17" name="矩形 16"/>
          <p:cNvSpPr/>
          <p:nvPr/>
        </p:nvSpPr>
        <p:spPr>
          <a:xfrm>
            <a:off x="4598670" y="1628775"/>
            <a:ext cx="7593330" cy="23139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4598670" y="3938905"/>
            <a:ext cx="6812280" cy="757555"/>
            <a:chOff x="9104" y="6439"/>
            <a:chExt cx="10728" cy="1193"/>
          </a:xfrm>
        </p:grpSpPr>
        <p:sp>
          <p:nvSpPr>
            <p:cNvPr id="24" name="矩形 23"/>
            <p:cNvSpPr/>
            <p:nvPr/>
          </p:nvSpPr>
          <p:spPr>
            <a:xfrm>
              <a:off x="9104" y="6442"/>
              <a:ext cx="10408" cy="1190"/>
            </a:xfrm>
            <a:prstGeom prst="rect">
              <a:avLst/>
            </a:prstGeom>
            <a:solidFill>
              <a:srgbClr val="5B7A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p:cNvSpPr txBox="1"/>
            <p:nvPr/>
          </p:nvSpPr>
          <p:spPr>
            <a:xfrm>
              <a:off x="9359" y="6439"/>
              <a:ext cx="3717" cy="1113"/>
            </a:xfrm>
            <a:prstGeom prst="rect">
              <a:avLst/>
            </a:prstGeom>
            <a:noFill/>
          </p:spPr>
          <p:txBody>
            <a:bodyPr wrap="square" rtlCol="0">
              <a:spAutoFit/>
            </a:bodyPr>
            <a:lstStyle/>
            <a:p>
              <a:r>
                <a:rPr lang="zh-CN" altLang="en-US" sz="4000" b="1" dirty="0">
                  <a:solidFill>
                    <a:schemeClr val="bg1"/>
                  </a:solidFill>
                  <a:latin typeface="思源黑体 CN Bold" panose="020B0800000000000000" charset="-122"/>
                  <a:ea typeface="思源黑体 CN Bold" panose="020B0800000000000000" charset="-122"/>
                  <a:cs typeface="思源黑体 CN Bold" panose="020B0800000000000000" charset="-122"/>
                </a:rPr>
                <a:t>拓展模块</a:t>
              </a:r>
            </a:p>
          </p:txBody>
        </p:sp>
        <p:sp>
          <p:nvSpPr>
            <p:cNvPr id="12" name="文本框 11"/>
            <p:cNvSpPr txBox="1"/>
            <p:nvPr/>
          </p:nvSpPr>
          <p:spPr>
            <a:xfrm>
              <a:off x="13342" y="6562"/>
              <a:ext cx="6490" cy="921"/>
            </a:xfrm>
            <a:prstGeom prst="rect">
              <a:avLst/>
            </a:prstGeom>
            <a:noFill/>
          </p:spPr>
          <p:txBody>
            <a:bodyPr wrap="square" rtlCol="0">
              <a:spAutoFit/>
            </a:bodyPr>
            <a:lstStyle/>
            <a:p>
              <a:r>
                <a:rPr lang="zh-CN" altLang="en-US" sz="3200" b="1" dirty="0">
                  <a:solidFill>
                    <a:srgbClr val="FFD966"/>
                  </a:solidFill>
                  <a:latin typeface="思源黑体 CN Bold" panose="020B0800000000000000" charset="-122"/>
                  <a:ea typeface="思源黑体 CN Bold" panose="020B0800000000000000" charset="-122"/>
                  <a:cs typeface="思源黑体 CN Bold" panose="020B0800000000000000" charset="-122"/>
                </a:rPr>
                <a:t>有机茶园全景图制作</a:t>
              </a:r>
            </a:p>
          </p:txBody>
        </p:sp>
        <p:sp>
          <p:nvSpPr>
            <p:cNvPr id="14" name="矩形 13"/>
            <p:cNvSpPr/>
            <p:nvPr/>
          </p:nvSpPr>
          <p:spPr>
            <a:xfrm>
              <a:off x="13022" y="6579"/>
              <a:ext cx="141" cy="8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矩形 9"/>
          <p:cNvSpPr/>
          <p:nvPr/>
        </p:nvSpPr>
        <p:spPr>
          <a:xfrm>
            <a:off x="4599305" y="1556385"/>
            <a:ext cx="7592060" cy="82550"/>
          </a:xfrm>
          <a:prstGeom prst="rect">
            <a:avLst/>
          </a:prstGeom>
          <a:solidFill>
            <a:srgbClr val="83A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831705" y="1436370"/>
            <a:ext cx="2360295" cy="118110"/>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692140" y="1894205"/>
            <a:ext cx="5406390" cy="1506855"/>
          </a:xfrm>
          <a:prstGeom prst="rect">
            <a:avLst/>
          </a:prstGeom>
          <a:noFill/>
        </p:spPr>
        <p:txBody>
          <a:bodyPr wrap="square" rtlCol="0">
            <a:spAutoFit/>
          </a:bodyPr>
          <a:lstStyle/>
          <a:p>
            <a:pPr algn="dist"/>
            <a:r>
              <a:rPr lang="zh-CN" altLang="en-US" sz="9200" b="1">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rPr>
              <a:t>信息技术</a:t>
            </a:r>
          </a:p>
        </p:txBody>
      </p:sp>
      <p:grpSp>
        <p:nvGrpSpPr>
          <p:cNvPr id="23" name="组合 22"/>
          <p:cNvGrpSpPr/>
          <p:nvPr/>
        </p:nvGrpSpPr>
        <p:grpSpPr>
          <a:xfrm>
            <a:off x="5659755" y="2311400"/>
            <a:ext cx="6531610" cy="1627505"/>
            <a:chOff x="8913" y="3414"/>
            <a:chExt cx="10286" cy="2563"/>
          </a:xfrm>
        </p:grpSpPr>
        <p:cxnSp>
          <p:nvCxnSpPr>
            <p:cNvPr id="18" name="直接连接符 17"/>
            <p:cNvCxnSpPr/>
            <p:nvPr/>
          </p:nvCxnSpPr>
          <p:spPr>
            <a:xfrm flipH="1">
              <a:off x="17973" y="3414"/>
              <a:ext cx="1226" cy="0"/>
            </a:xfrm>
            <a:prstGeom prst="line">
              <a:avLst/>
            </a:prstGeom>
            <a:ln>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7970" y="3420"/>
              <a:ext cx="0" cy="1710"/>
            </a:xfrm>
            <a:prstGeom prst="line">
              <a:avLst/>
            </a:prstGeom>
            <a:ln>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8913" y="5130"/>
              <a:ext cx="9060" cy="0"/>
            </a:xfrm>
            <a:prstGeom prst="line">
              <a:avLst/>
            </a:prstGeom>
            <a:ln>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24" y="5130"/>
              <a:ext cx="0" cy="847"/>
            </a:xfrm>
            <a:prstGeom prst="line">
              <a:avLst/>
            </a:prstGeom>
            <a:ln>
              <a:solidFill>
                <a:schemeClr val="bg1">
                  <a:alpha val="68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4209415" y="1638935"/>
            <a:ext cx="392430" cy="3039110"/>
            <a:chOff x="8550" y="2581"/>
            <a:chExt cx="618" cy="4786"/>
          </a:xfrm>
        </p:grpSpPr>
        <p:sp>
          <p:nvSpPr>
            <p:cNvPr id="9" name="矩形 8"/>
            <p:cNvSpPr/>
            <p:nvPr/>
          </p:nvSpPr>
          <p:spPr>
            <a:xfrm>
              <a:off x="8550" y="2581"/>
              <a:ext cx="618" cy="3628"/>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551" y="6209"/>
              <a:ext cx="611" cy="115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91770" y="189230"/>
            <a:ext cx="7949565" cy="598170"/>
            <a:chOff x="302" y="298"/>
            <a:chExt cx="12519" cy="942"/>
          </a:xfrm>
        </p:grpSpPr>
        <p:sp>
          <p:nvSpPr>
            <p:cNvPr id="4" name="稻壳儿原创设计师【幻雨工作室】_2"/>
            <p:cNvSpPr txBox="1"/>
            <p:nvPr/>
          </p:nvSpPr>
          <p:spPr>
            <a:xfrm>
              <a:off x="1323" y="480"/>
              <a:ext cx="11499" cy="5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latin typeface="等线" panose="02010600030101010101" charset="-122"/>
                  <a:ea typeface="等线" panose="02010600030101010101" charset="-122"/>
                  <a:cs typeface="等线" panose="02010600030101010101" charset="-122"/>
                </a:rPr>
                <a:t>“</a:t>
              </a:r>
              <a:r>
                <a:rPr lang="zh-CN" altLang="en-US" b="1" dirty="0">
                  <a:latin typeface="等线" panose="02010600030101010101" charset="-122"/>
                  <a:ea typeface="等线" panose="02010600030101010101" charset="-122"/>
                  <a:cs typeface="等线" panose="02010600030101010101" charset="-122"/>
                </a:rPr>
                <a:t>十四五”职业教育国家规划教材（中等职业学校公共基础课程教材）</a:t>
              </a:r>
              <a:endParaRPr lang="en-US" altLang="zh-CN" b="1" dirty="0">
                <a:latin typeface="等线" panose="02010600030101010101" charset="-122"/>
                <a:ea typeface="等线" panose="02010600030101010101" charset="-122"/>
                <a:cs typeface="等线" panose="02010600030101010101" charset="-122"/>
              </a:endParaRPr>
            </a:p>
          </p:txBody>
        </p:sp>
        <p:pic>
          <p:nvPicPr>
            <p:cNvPr id="38" name="图片 37"/>
            <p:cNvPicPr>
              <a:picLocks noChangeAspect="1"/>
            </p:cNvPicPr>
            <p:nvPr/>
          </p:nvPicPr>
          <p:blipFill>
            <a:blip r:embed="rId3">
              <a:clrChange>
                <a:clrFrom>
                  <a:srgbClr val="FEFEFE">
                    <a:alpha val="100000"/>
                  </a:srgbClr>
                </a:clrFrom>
                <a:clrTo>
                  <a:srgbClr val="FEFEFE">
                    <a:alpha val="100000"/>
                    <a:alpha val="0"/>
                  </a:srgbClr>
                </a:clrTo>
              </a:clrChange>
            </a:blip>
            <a:stretch>
              <a:fillRect/>
            </a:stretch>
          </p:blipFill>
          <p:spPr>
            <a:xfrm>
              <a:off x="302" y="298"/>
              <a:ext cx="943" cy="943"/>
            </a:xfrm>
            <a:prstGeom prst="rect">
              <a:avLst/>
            </a:prstGeom>
          </p:spPr>
        </p:pic>
      </p:grpSp>
      <p:sp>
        <p:nvSpPr>
          <p:cNvPr id="42" name="椭圆 41"/>
          <p:cNvSpPr/>
          <p:nvPr/>
        </p:nvSpPr>
        <p:spPr>
          <a:xfrm>
            <a:off x="2783840" y="4220845"/>
            <a:ext cx="640715" cy="640715"/>
          </a:xfrm>
          <a:prstGeom prst="ellipse">
            <a:avLst/>
          </a:prstGeom>
          <a:solidFill>
            <a:srgbClr val="FFC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7" name="椭圆 46"/>
          <p:cNvSpPr/>
          <p:nvPr/>
        </p:nvSpPr>
        <p:spPr>
          <a:xfrm>
            <a:off x="1344295" y="1341120"/>
            <a:ext cx="1038225" cy="1038225"/>
          </a:xfrm>
          <a:prstGeom prst="ellipse">
            <a:avLst/>
          </a:prstGeom>
          <a:solidFill>
            <a:srgbClr val="A2B9B5">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3" name="任意多边形 42"/>
          <p:cNvSpPr/>
          <p:nvPr/>
        </p:nvSpPr>
        <p:spPr>
          <a:xfrm>
            <a:off x="0" y="2132965"/>
            <a:ext cx="3016885" cy="47694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751" h="7511">
                <a:moveTo>
                  <a:pt x="996" y="0"/>
                </a:moveTo>
                <a:cubicBezTo>
                  <a:pt x="3070" y="0"/>
                  <a:pt x="4751" y="1681"/>
                  <a:pt x="4751" y="3756"/>
                </a:cubicBezTo>
                <a:cubicBezTo>
                  <a:pt x="4751" y="5830"/>
                  <a:pt x="3070" y="7511"/>
                  <a:pt x="996" y="7511"/>
                </a:cubicBezTo>
                <a:cubicBezTo>
                  <a:pt x="656" y="7511"/>
                  <a:pt x="326" y="7466"/>
                  <a:pt x="13" y="7381"/>
                </a:cubicBezTo>
                <a:lnTo>
                  <a:pt x="0" y="7377"/>
                </a:lnTo>
                <a:lnTo>
                  <a:pt x="0" y="134"/>
                </a:lnTo>
                <a:lnTo>
                  <a:pt x="13" y="130"/>
                </a:lnTo>
                <a:cubicBezTo>
                  <a:pt x="326" y="45"/>
                  <a:pt x="656" y="0"/>
                  <a:pt x="996"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1908" tIns="60954" rIns="121908" bIns="60954" rtlCol="0" anchor="ctr">
            <a:noAutofit/>
          </a:bodyP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200" fill="hold"/>
                                        <p:tgtEl>
                                          <p:spTgt spid="47"/>
                                        </p:tgtEl>
                                        <p:attrNameLst>
                                          <p:attrName>ppt_w</p:attrName>
                                        </p:attrNameLst>
                                      </p:cBhvr>
                                      <p:tavLst>
                                        <p:tav tm="0">
                                          <p:val>
                                            <p:fltVal val="0"/>
                                          </p:val>
                                        </p:tav>
                                        <p:tav tm="100000">
                                          <p:val>
                                            <p:strVal val="#ppt_w"/>
                                          </p:val>
                                        </p:tav>
                                      </p:tavLst>
                                    </p:anim>
                                    <p:anim calcmode="lin" valueType="num">
                                      <p:cBhvr>
                                        <p:cTn id="14" dur="200" fill="hold"/>
                                        <p:tgtEl>
                                          <p:spTgt spid="47"/>
                                        </p:tgtEl>
                                        <p:attrNameLst>
                                          <p:attrName>ppt_h</p:attrName>
                                        </p:attrNameLst>
                                      </p:cBhvr>
                                      <p:tavLst>
                                        <p:tav tm="0">
                                          <p:val>
                                            <p:fltVal val="0"/>
                                          </p:val>
                                        </p:tav>
                                        <p:tav tm="100000">
                                          <p:val>
                                            <p:strVal val="#ppt_h"/>
                                          </p:val>
                                        </p:tav>
                                      </p:tavLst>
                                    </p:anim>
                                    <p:animEffect transition="in" filter="fade">
                                      <p:cBhvr>
                                        <p:cTn id="15" dur="200"/>
                                        <p:tgtEl>
                                          <p:spTgt spid="47"/>
                                        </p:tgtEl>
                                      </p:cBhvr>
                                    </p:animEffect>
                                  </p:childTnLst>
                                </p:cTn>
                              </p:par>
                            </p:childTnLst>
                          </p:cTn>
                        </p:par>
                        <p:par>
                          <p:cTn id="16" fill="hold">
                            <p:stCondLst>
                              <p:cond delay="1500"/>
                            </p:stCondLst>
                            <p:childTnLst>
                              <p:par>
                                <p:cTn id="17" presetID="6" presetClass="emph" presetSubtype="0" decel="42000" autoRev="1" fill="hold" grpId="1" nodeType="afterEffect">
                                  <p:stCondLst>
                                    <p:cond delay="0"/>
                                  </p:stCondLst>
                                  <p:childTnLst>
                                    <p:animScale>
                                      <p:cBhvr>
                                        <p:cTn id="18" dur="150" fill="hold"/>
                                        <p:tgtEl>
                                          <p:spTgt spid="47"/>
                                        </p:tgtEl>
                                      </p:cBhvr>
                                      <p:by x="130000" y="130000"/>
                                    </p:animScale>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200" fill="hold"/>
                                        <p:tgtEl>
                                          <p:spTgt spid="42"/>
                                        </p:tgtEl>
                                        <p:attrNameLst>
                                          <p:attrName>ppt_w</p:attrName>
                                        </p:attrNameLst>
                                      </p:cBhvr>
                                      <p:tavLst>
                                        <p:tav tm="0">
                                          <p:val>
                                            <p:fltVal val="0"/>
                                          </p:val>
                                        </p:tav>
                                        <p:tav tm="100000">
                                          <p:val>
                                            <p:strVal val="#ppt_w"/>
                                          </p:val>
                                        </p:tav>
                                      </p:tavLst>
                                    </p:anim>
                                    <p:anim calcmode="lin" valueType="num">
                                      <p:cBhvr>
                                        <p:cTn id="23" dur="200" fill="hold"/>
                                        <p:tgtEl>
                                          <p:spTgt spid="42"/>
                                        </p:tgtEl>
                                        <p:attrNameLst>
                                          <p:attrName>ppt_h</p:attrName>
                                        </p:attrNameLst>
                                      </p:cBhvr>
                                      <p:tavLst>
                                        <p:tav tm="0">
                                          <p:val>
                                            <p:fltVal val="0"/>
                                          </p:val>
                                        </p:tav>
                                        <p:tav tm="100000">
                                          <p:val>
                                            <p:strVal val="#ppt_h"/>
                                          </p:val>
                                        </p:tav>
                                      </p:tavLst>
                                    </p:anim>
                                    <p:animEffect transition="in" filter="fade">
                                      <p:cBhvr>
                                        <p:cTn id="24" dur="200"/>
                                        <p:tgtEl>
                                          <p:spTgt spid="42"/>
                                        </p:tgtEl>
                                      </p:cBhvr>
                                    </p:animEffect>
                                  </p:childTnLst>
                                </p:cTn>
                              </p:par>
                            </p:childTnLst>
                          </p:cTn>
                        </p:par>
                        <p:par>
                          <p:cTn id="25" fill="hold">
                            <p:stCondLst>
                              <p:cond delay="2500"/>
                            </p:stCondLst>
                            <p:childTnLst>
                              <p:par>
                                <p:cTn id="26" presetID="6" presetClass="emph" presetSubtype="0" decel="42000" autoRev="1" fill="hold" grpId="1" nodeType="afterEffect">
                                  <p:stCondLst>
                                    <p:cond delay="0"/>
                                  </p:stCondLst>
                                  <p:childTnLst>
                                    <p:animScale>
                                      <p:cBhvr>
                                        <p:cTn id="27" dur="150" fill="hold"/>
                                        <p:tgtEl>
                                          <p:spTgt spid="42"/>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2" grpId="1" bldLvl="0" animBg="1"/>
      <p:bldP spid="47" grpId="0" bldLvl="0" animBg="1"/>
      <p:bldP spid="47" grpId="1" bldLvl="0" animBg="1"/>
      <p:bldP spid="4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任务准备</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922215" y="1780535"/>
            <a:ext cx="5256530" cy="3736536"/>
          </a:xfrm>
          <a:prstGeom prst="rect">
            <a:avLst/>
          </a:prstGeom>
          <a:noFill/>
        </p:spPr>
        <p:txBody>
          <a:bodyPr wrap="square" rtlCol="0" anchor="t">
            <a:spAutoFit/>
          </a:bodyPr>
          <a:lstStyle/>
          <a:p>
            <a:pPr indent="457200" algn="l">
              <a:lnSpc>
                <a:spcPct val="150000"/>
              </a:lnSpc>
              <a:buClrTx/>
              <a:buSzTx/>
              <a:buNone/>
            </a:pPr>
            <a:r>
              <a:rPr lang="zh-CN" altLang="en-US" sz="2000" dirty="0"/>
              <a:t>拍摄全景图通常采用的设备有全景相机、数码相机、手机等。使用全景相机的优势在于一次拍摄自动合成，劣势是价格昂贵。使用数码相机的优点是成像质量较高，劣势也是价格昂贵、后期合成繁琐。使用手机的优势在于便携、低成本，劣势是后期合成烦琐。小小根据自身预算选择手机作为本次全景图素材的拍摄设备。</a:t>
            </a:r>
          </a:p>
        </p:txBody>
      </p:sp>
      <p:sp>
        <p:nvSpPr>
          <p:cNvPr id="15" name="文本框 14">
            <a:extLst>
              <a:ext uri="{FF2B5EF4-FFF2-40B4-BE49-F238E27FC236}">
                <a16:creationId xmlns:a16="http://schemas.microsoft.com/office/drawing/2014/main" id="{24D57482-D2F7-750E-76F3-F66CCAB9E9FA}"/>
              </a:ext>
            </a:extLst>
          </p:cNvPr>
          <p:cNvSpPr txBox="1"/>
          <p:nvPr/>
        </p:nvSpPr>
        <p:spPr>
          <a:xfrm>
            <a:off x="8832215" y="69215"/>
            <a:ext cx="3237230" cy="461645"/>
          </a:xfrm>
          <a:prstGeom prst="rect">
            <a:avLst/>
          </a:prstGeom>
          <a:noFill/>
        </p:spPr>
        <p:txBody>
          <a:bodyPr wrap="square" rtlCol="0" anchor="t">
            <a:spAutoFit/>
          </a:bodyPr>
          <a:lstStyle/>
          <a:p>
            <a:pPr algn="l"/>
            <a:r>
              <a:rPr lang="zh-CN" altLang="en-US" sz="2400" b="1" dirty="0">
                <a:solidFill>
                  <a:srgbClr val="FFFF00"/>
                </a:solidFill>
                <a:sym typeface="+mn-ea"/>
              </a:rPr>
              <a:t>任务1     拍摄全景素材</a:t>
            </a:r>
          </a:p>
        </p:txBody>
      </p:sp>
      <p:pic>
        <p:nvPicPr>
          <p:cNvPr id="4" name="图片 3">
            <a:extLst>
              <a:ext uri="{FF2B5EF4-FFF2-40B4-BE49-F238E27FC236}">
                <a16:creationId xmlns:a16="http://schemas.microsoft.com/office/drawing/2014/main" id="{FD25958A-5A96-9546-0C4F-4739C5224988}"/>
              </a:ext>
            </a:extLst>
          </p:cNvPr>
          <p:cNvPicPr>
            <a:picLocks noChangeAspect="1"/>
          </p:cNvPicPr>
          <p:nvPr/>
        </p:nvPicPr>
        <p:blipFill>
          <a:blip r:embed="rId2"/>
          <a:stretch>
            <a:fillRect/>
          </a:stretch>
        </p:blipFill>
        <p:spPr>
          <a:xfrm>
            <a:off x="6597725" y="2098619"/>
            <a:ext cx="4959094" cy="2660762"/>
          </a:xfrm>
          <a:prstGeom prst="rect">
            <a:avLst/>
          </a:prstGeom>
        </p:spPr>
      </p:pic>
      <p:sp>
        <p:nvSpPr>
          <p:cNvPr id="18" name="文本框 17">
            <a:extLst>
              <a:ext uri="{FF2B5EF4-FFF2-40B4-BE49-F238E27FC236}">
                <a16:creationId xmlns:a16="http://schemas.microsoft.com/office/drawing/2014/main" id="{9B51ADA7-C44E-7BA5-6A1A-ED7ADB6FEA19}"/>
              </a:ext>
            </a:extLst>
          </p:cNvPr>
          <p:cNvSpPr txBox="1"/>
          <p:nvPr/>
        </p:nvSpPr>
        <p:spPr>
          <a:xfrm>
            <a:off x="6465741" y="5229000"/>
            <a:ext cx="5223061" cy="782137"/>
          </a:xfrm>
          <a:prstGeom prst="rect">
            <a:avLst/>
          </a:prstGeom>
          <a:noFill/>
        </p:spPr>
        <p:txBody>
          <a:bodyPr wrap="square" rtlCol="0">
            <a:spAutoFit/>
          </a:bodyPr>
          <a:lstStyle/>
          <a:p>
            <a:pPr indent="0" algn="ctr">
              <a:lnSpc>
                <a:spcPct val="130000"/>
              </a:lnSpc>
              <a:buFont typeface="Wingdings" panose="05000000000000000000" pitchFamily="2" charset="2"/>
              <a:buNone/>
            </a:pPr>
            <a:r>
              <a:rPr lang="zh-CN" altLang="en-US" dirty="0">
                <a:sym typeface="+mn-lt"/>
              </a:rPr>
              <a:t>全景素材拍摄设备</a:t>
            </a:r>
            <a:endParaRPr lang="en-US" altLang="zh-CN" dirty="0">
              <a:sym typeface="+mn-lt"/>
            </a:endParaRPr>
          </a:p>
          <a:p>
            <a:pPr indent="0" algn="ctr">
              <a:lnSpc>
                <a:spcPct val="130000"/>
              </a:lnSpc>
              <a:buFont typeface="Wingdings" panose="05000000000000000000" pitchFamily="2" charset="2"/>
              <a:buNone/>
            </a:pPr>
            <a:r>
              <a:rPr lang="zh-CN" altLang="en-US" dirty="0">
                <a:sym typeface="+mn-lt"/>
              </a:rPr>
              <a:t>（</a:t>
            </a:r>
            <a:r>
              <a:rPr lang="en-US" altLang="zh-CN" dirty="0">
                <a:sym typeface="+mn-lt"/>
              </a:rPr>
              <a:t>a</a:t>
            </a:r>
            <a:r>
              <a:rPr lang="zh-CN" altLang="en-US" dirty="0">
                <a:sym typeface="+mn-lt"/>
              </a:rPr>
              <a:t>）全景相机；（</a:t>
            </a:r>
            <a:r>
              <a:rPr lang="en-US" altLang="zh-CN" dirty="0">
                <a:sym typeface="+mn-lt"/>
              </a:rPr>
              <a:t>b</a:t>
            </a:r>
            <a:r>
              <a:rPr lang="zh-CN" altLang="en-US" dirty="0">
                <a:sym typeface="+mn-lt"/>
              </a:rPr>
              <a:t>）数码相机；（</a:t>
            </a:r>
            <a:r>
              <a:rPr lang="en-US" altLang="zh-CN" dirty="0">
                <a:sym typeface="+mn-lt"/>
              </a:rPr>
              <a:t>c</a:t>
            </a:r>
            <a:r>
              <a:rPr lang="zh-CN" altLang="en-US" dirty="0">
                <a:sym typeface="+mn-lt"/>
              </a:rPr>
              <a:t>）手机</a:t>
            </a:r>
            <a:endParaRPr lang="zh-CN" altLang="en-US" sz="1800" dirty="0">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963706" y="2985546"/>
            <a:ext cx="6269584" cy="3311991"/>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978416" y="2081476"/>
            <a:ext cx="5149215" cy="429260"/>
            <a:chOff x="756" y="1856"/>
            <a:chExt cx="8109" cy="676"/>
          </a:xfrm>
        </p:grpSpPr>
        <p:sp>
          <p:nvSpPr>
            <p:cNvPr id="11" name="文本框 10"/>
            <p:cNvSpPr txBox="1"/>
            <p:nvPr/>
          </p:nvSpPr>
          <p:spPr>
            <a:xfrm>
              <a:off x="1999" y="1856"/>
              <a:ext cx="6866" cy="677"/>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准备工作</a:t>
              </a:r>
              <a:endParaRPr lang="zh-CN" sz="20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3" name="矩形 2"/>
          <p:cNvSpPr/>
          <p:nvPr/>
        </p:nvSpPr>
        <p:spPr>
          <a:xfrm>
            <a:off x="1133094" y="3345538"/>
            <a:ext cx="6045501" cy="2351541"/>
          </a:xfrm>
          <a:prstGeom prst="rect">
            <a:avLst/>
          </a:prstGeom>
        </p:spPr>
        <p:txBody>
          <a:bodyPr wrap="square">
            <a:spAutoFit/>
          </a:bodyPr>
          <a:lstStyle/>
          <a:p>
            <a:pPr indent="508000">
              <a:lnSpc>
                <a:spcPct val="150000"/>
              </a:lnSpc>
            </a:pPr>
            <a:r>
              <a:rPr lang="zh-CN" altLang="en-US" sz="2000" dirty="0">
                <a:solidFill>
                  <a:schemeClr val="bg1"/>
                </a:solidFill>
              </a:rPr>
              <a:t>步骤 </a:t>
            </a:r>
            <a:r>
              <a:rPr lang="en-US" altLang="zh-CN" sz="2000" dirty="0">
                <a:solidFill>
                  <a:schemeClr val="bg1"/>
                </a:solidFill>
              </a:rPr>
              <a:t>1</a:t>
            </a:r>
            <a:r>
              <a:rPr lang="zh-CN" altLang="en-US" sz="2000" dirty="0">
                <a:solidFill>
                  <a:schemeClr val="bg1"/>
                </a:solidFill>
              </a:rPr>
              <a:t>：将手机竖着夹在手机夹上。注意别夹住音量键。</a:t>
            </a:r>
          </a:p>
          <a:p>
            <a:pPr indent="508000">
              <a:lnSpc>
                <a:spcPct val="150000"/>
              </a:lnSpc>
            </a:pPr>
            <a:r>
              <a:rPr lang="zh-CN" altLang="en-US" sz="2000" dirty="0">
                <a:solidFill>
                  <a:schemeClr val="bg1"/>
                </a:solidFill>
              </a:rPr>
              <a:t>步骤 </a:t>
            </a:r>
            <a:r>
              <a:rPr lang="en-US" altLang="zh-CN" sz="2000" dirty="0">
                <a:solidFill>
                  <a:schemeClr val="bg1"/>
                </a:solidFill>
              </a:rPr>
              <a:t>2</a:t>
            </a:r>
            <a:r>
              <a:rPr lang="zh-CN" altLang="en-US" sz="2000" dirty="0">
                <a:solidFill>
                  <a:schemeClr val="bg1"/>
                </a:solidFill>
              </a:rPr>
              <a:t>：将手机夹安装到云台上，手机摄像头与云台的垂直中心要保持在同一条垂线上，且当手机水平横置时摄像头也要对准云台中心。</a:t>
            </a:r>
          </a:p>
        </p:txBody>
      </p:sp>
      <p:sp>
        <p:nvSpPr>
          <p:cNvPr id="16" name="文本框 15">
            <a:extLst>
              <a:ext uri="{FF2B5EF4-FFF2-40B4-BE49-F238E27FC236}">
                <a16:creationId xmlns:a16="http://schemas.microsoft.com/office/drawing/2014/main" id="{E312F2BE-60D1-55DC-28EA-3C96AADEAA03}"/>
              </a:ext>
            </a:extLst>
          </p:cNvPr>
          <p:cNvSpPr txBox="1"/>
          <p:nvPr/>
        </p:nvSpPr>
        <p:spPr>
          <a:xfrm>
            <a:off x="8832215" y="69215"/>
            <a:ext cx="3237230" cy="461645"/>
          </a:xfrm>
          <a:prstGeom prst="rect">
            <a:avLst/>
          </a:prstGeom>
          <a:noFill/>
        </p:spPr>
        <p:txBody>
          <a:bodyPr wrap="square" rtlCol="0" anchor="t">
            <a:spAutoFit/>
          </a:bodyPr>
          <a:lstStyle/>
          <a:p>
            <a:pPr algn="l"/>
            <a:r>
              <a:rPr lang="zh-CN" altLang="en-US" sz="2400" b="1" dirty="0">
                <a:solidFill>
                  <a:srgbClr val="FFFF00"/>
                </a:solidFill>
                <a:sym typeface="+mn-ea"/>
              </a:rPr>
              <a:t>任务1     拍摄全景素材</a:t>
            </a:r>
          </a:p>
        </p:txBody>
      </p:sp>
      <p:sp>
        <p:nvSpPr>
          <p:cNvPr id="19" name="文本框 18">
            <a:extLst>
              <a:ext uri="{FF2B5EF4-FFF2-40B4-BE49-F238E27FC236}">
                <a16:creationId xmlns:a16="http://schemas.microsoft.com/office/drawing/2014/main" id="{94FCD3E5-FBE3-FDCA-28C1-485039630C4B}"/>
              </a:ext>
            </a:extLst>
          </p:cNvPr>
          <p:cNvSpPr txBox="1"/>
          <p:nvPr/>
        </p:nvSpPr>
        <p:spPr>
          <a:xfrm>
            <a:off x="841248" y="1203799"/>
            <a:ext cx="10249340" cy="504882"/>
          </a:xfrm>
          <a:prstGeom prst="rect">
            <a:avLst/>
          </a:prstGeom>
          <a:noFill/>
        </p:spPr>
        <p:txBody>
          <a:bodyPr wrap="square" rtlCol="0" anchor="t">
            <a:spAutoFit/>
          </a:bodyPr>
          <a:lstStyle/>
          <a:p>
            <a:pPr indent="457200" algn="l">
              <a:lnSpc>
                <a:spcPct val="150000"/>
              </a:lnSpc>
              <a:buClrTx/>
              <a:buSzTx/>
              <a:buNone/>
            </a:pPr>
            <a:r>
              <a:rPr lang="zh-CN" altLang="en-US" sz="2000" dirty="0"/>
              <a:t>全景的拍摄点位一般设置在拍摄区域中心，需要一块平整的区域作为设备架设区。</a:t>
            </a:r>
          </a:p>
        </p:txBody>
      </p:sp>
      <p:pic>
        <p:nvPicPr>
          <p:cNvPr id="4" name="图片 3">
            <a:extLst>
              <a:ext uri="{FF2B5EF4-FFF2-40B4-BE49-F238E27FC236}">
                <a16:creationId xmlns:a16="http://schemas.microsoft.com/office/drawing/2014/main" id="{8EEEA7B2-2709-F984-5F2B-5418F6F3C5DA}"/>
              </a:ext>
            </a:extLst>
          </p:cNvPr>
          <p:cNvPicPr>
            <a:picLocks noChangeAspect="1"/>
          </p:cNvPicPr>
          <p:nvPr/>
        </p:nvPicPr>
        <p:blipFill>
          <a:blip r:embed="rId2"/>
          <a:stretch>
            <a:fillRect/>
          </a:stretch>
        </p:blipFill>
        <p:spPr>
          <a:xfrm>
            <a:off x="8616000" y="2168360"/>
            <a:ext cx="2223999" cy="3852640"/>
          </a:xfrm>
          <a:prstGeom prst="rect">
            <a:avLst/>
          </a:prstGeom>
        </p:spPr>
      </p:pic>
      <p:sp>
        <p:nvSpPr>
          <p:cNvPr id="20" name="文本框 19">
            <a:extLst>
              <a:ext uri="{FF2B5EF4-FFF2-40B4-BE49-F238E27FC236}">
                <a16:creationId xmlns:a16="http://schemas.microsoft.com/office/drawing/2014/main" id="{E1DFC057-E0B4-28DA-DA02-306FE6DB1876}"/>
              </a:ext>
            </a:extLst>
          </p:cNvPr>
          <p:cNvSpPr txBox="1"/>
          <p:nvPr/>
        </p:nvSpPr>
        <p:spPr>
          <a:xfrm>
            <a:off x="8616000" y="6202680"/>
            <a:ext cx="2502225"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摄像头对准云台中心</a:t>
            </a:r>
            <a:endParaRPr lang="zh-CN" altLang="en-US" sz="1800" dirty="0">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1147857" y="2397599"/>
            <a:ext cx="5400002" cy="2062801"/>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324615" y="2893200"/>
            <a:ext cx="5185062" cy="966547"/>
          </a:xfrm>
          <a:prstGeom prst="rect">
            <a:avLst/>
          </a:prstGeom>
        </p:spPr>
        <p:txBody>
          <a:bodyPr wrap="square">
            <a:spAutoFit/>
          </a:bodyPr>
          <a:lstStyle/>
          <a:p>
            <a:pPr indent="508000">
              <a:lnSpc>
                <a:spcPct val="150000"/>
              </a:lnSpc>
            </a:pPr>
            <a:r>
              <a:rPr lang="zh-CN" altLang="en-US" sz="2000" dirty="0">
                <a:solidFill>
                  <a:schemeClr val="bg1"/>
                </a:solidFill>
              </a:rPr>
              <a:t>步骤 </a:t>
            </a:r>
            <a:r>
              <a:rPr lang="en-US" altLang="zh-CN" sz="2000" dirty="0">
                <a:solidFill>
                  <a:schemeClr val="bg1"/>
                </a:solidFill>
              </a:rPr>
              <a:t>3</a:t>
            </a:r>
            <a:r>
              <a:rPr lang="zh-CN" altLang="en-US" sz="2000" dirty="0">
                <a:solidFill>
                  <a:schemeClr val="bg1"/>
                </a:solidFill>
              </a:rPr>
              <a:t>：将云台安装到三脚架上，并使三脚架保持水平。组装完毕的拍摄设备。</a:t>
            </a:r>
          </a:p>
        </p:txBody>
      </p:sp>
      <p:sp>
        <p:nvSpPr>
          <p:cNvPr id="13" name="文本框 12">
            <a:extLst>
              <a:ext uri="{FF2B5EF4-FFF2-40B4-BE49-F238E27FC236}">
                <a16:creationId xmlns:a16="http://schemas.microsoft.com/office/drawing/2014/main" id="{73EE55D2-0939-37D9-91D2-842DE1A7A617}"/>
              </a:ext>
            </a:extLst>
          </p:cNvPr>
          <p:cNvSpPr txBox="1"/>
          <p:nvPr/>
        </p:nvSpPr>
        <p:spPr>
          <a:xfrm>
            <a:off x="8832215" y="69215"/>
            <a:ext cx="3237230" cy="461645"/>
          </a:xfrm>
          <a:prstGeom prst="rect">
            <a:avLst/>
          </a:prstGeom>
          <a:noFill/>
        </p:spPr>
        <p:txBody>
          <a:bodyPr wrap="square" rtlCol="0" anchor="t">
            <a:spAutoFit/>
          </a:bodyPr>
          <a:lstStyle/>
          <a:p>
            <a:pPr algn="l"/>
            <a:r>
              <a:rPr lang="zh-CN" altLang="en-US" sz="2400" b="1" dirty="0">
                <a:solidFill>
                  <a:srgbClr val="FFFF00"/>
                </a:solidFill>
                <a:sym typeface="+mn-ea"/>
              </a:rPr>
              <a:t>任务1     拍摄全景素材</a:t>
            </a:r>
          </a:p>
        </p:txBody>
      </p:sp>
      <p:pic>
        <p:nvPicPr>
          <p:cNvPr id="4" name="图片 3">
            <a:extLst>
              <a:ext uri="{FF2B5EF4-FFF2-40B4-BE49-F238E27FC236}">
                <a16:creationId xmlns:a16="http://schemas.microsoft.com/office/drawing/2014/main" id="{C59DE582-A659-09E9-F315-F6EC4A070CE1}"/>
              </a:ext>
            </a:extLst>
          </p:cNvPr>
          <p:cNvPicPr>
            <a:picLocks noChangeAspect="1"/>
          </p:cNvPicPr>
          <p:nvPr/>
        </p:nvPicPr>
        <p:blipFill>
          <a:blip r:embed="rId2"/>
          <a:stretch>
            <a:fillRect/>
          </a:stretch>
        </p:blipFill>
        <p:spPr>
          <a:xfrm>
            <a:off x="8256000" y="1629000"/>
            <a:ext cx="2410300" cy="3994013"/>
          </a:xfrm>
          <a:prstGeom prst="rect">
            <a:avLst/>
          </a:prstGeom>
        </p:spPr>
      </p:pic>
      <p:sp>
        <p:nvSpPr>
          <p:cNvPr id="16" name="文本框 15">
            <a:extLst>
              <a:ext uri="{FF2B5EF4-FFF2-40B4-BE49-F238E27FC236}">
                <a16:creationId xmlns:a16="http://schemas.microsoft.com/office/drawing/2014/main" id="{F5E6E449-8A66-DBE6-CC03-1453824ECAD9}"/>
              </a:ext>
            </a:extLst>
          </p:cNvPr>
          <p:cNvSpPr txBox="1"/>
          <p:nvPr/>
        </p:nvSpPr>
        <p:spPr>
          <a:xfrm>
            <a:off x="8328000" y="5877000"/>
            <a:ext cx="2502225"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组装完毕的拍摄设备</a:t>
            </a:r>
            <a:endParaRPr lang="zh-CN" altLang="en-US" sz="1800" dirty="0">
              <a:sym typeface="+mn-lt"/>
            </a:endParaRPr>
          </a:p>
        </p:txBody>
      </p:sp>
    </p:spTree>
    <p:extLst>
      <p:ext uri="{BB962C8B-B14F-4D97-AF65-F5344CB8AC3E}">
        <p14:creationId xmlns:p14="http://schemas.microsoft.com/office/powerpoint/2010/main" val="127995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967500" y="1961766"/>
            <a:ext cx="6344168" cy="4292984"/>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091504" y="1156273"/>
            <a:ext cx="5149215" cy="429260"/>
            <a:chOff x="756" y="1856"/>
            <a:chExt cx="8109" cy="676"/>
          </a:xfrm>
        </p:grpSpPr>
        <p:sp>
          <p:nvSpPr>
            <p:cNvPr id="11" name="文本框 10"/>
            <p:cNvSpPr txBox="1"/>
            <p:nvPr/>
          </p:nvSpPr>
          <p:spPr>
            <a:xfrm>
              <a:off x="1999" y="1856"/>
              <a:ext cx="6866" cy="677"/>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拍摄素材图片</a:t>
              </a:r>
              <a:endParaRPr lang="zh-CN" sz="20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3" name="矩形 2"/>
          <p:cNvSpPr/>
          <p:nvPr/>
        </p:nvSpPr>
        <p:spPr>
          <a:xfrm>
            <a:off x="1289937" y="2154949"/>
            <a:ext cx="5733732" cy="3736536"/>
          </a:xfrm>
          <a:prstGeom prst="rect">
            <a:avLst/>
          </a:prstGeom>
        </p:spPr>
        <p:txBody>
          <a:bodyPr wrap="square">
            <a:spAutoFit/>
          </a:bodyPr>
          <a:lstStyle/>
          <a:p>
            <a:pPr indent="508000">
              <a:lnSpc>
                <a:spcPct val="150000"/>
              </a:lnSpc>
            </a:pPr>
            <a:r>
              <a:rPr lang="zh-CN" altLang="en-US" sz="2000" dirty="0">
                <a:solidFill>
                  <a:schemeClr val="bg1"/>
                </a:solidFill>
              </a:rPr>
              <a:t>由于全景图拼接时需要获取图片间的相关信息，所以拍摄图片素材时，</a:t>
            </a:r>
            <a:r>
              <a:rPr lang="en-US" altLang="zh-CN" sz="2000" dirty="0">
                <a:solidFill>
                  <a:schemeClr val="bg1"/>
                </a:solidFill>
              </a:rPr>
              <a:t>2 </a:t>
            </a:r>
            <a:r>
              <a:rPr lang="zh-CN" altLang="en-US" sz="2000" dirty="0">
                <a:solidFill>
                  <a:schemeClr val="bg1"/>
                </a:solidFill>
              </a:rPr>
              <a:t>张相邻图片至少要留有 </a:t>
            </a:r>
            <a:r>
              <a:rPr lang="en-US" altLang="zh-CN" sz="2000" dirty="0">
                <a:solidFill>
                  <a:schemeClr val="bg1"/>
                </a:solidFill>
              </a:rPr>
              <a:t>25% </a:t>
            </a:r>
            <a:r>
              <a:rPr lang="zh-CN" altLang="en-US" sz="2000" dirty="0">
                <a:solidFill>
                  <a:schemeClr val="bg1"/>
                </a:solidFill>
              </a:rPr>
              <a:t>的重合部分，这是后期拼接成功的关键所在。在拍摄时，为了保证后期拼接质量，小小选择了 </a:t>
            </a:r>
            <a:r>
              <a:rPr lang="en-US" altLang="zh-CN" sz="2000" dirty="0">
                <a:solidFill>
                  <a:schemeClr val="bg1"/>
                </a:solidFill>
              </a:rPr>
              <a:t>30% </a:t>
            </a:r>
            <a:r>
              <a:rPr lang="zh-CN" altLang="en-US" sz="2000" dirty="0">
                <a:solidFill>
                  <a:schemeClr val="bg1"/>
                </a:solidFill>
              </a:rPr>
              <a:t>的重合率，。经过测试，当云台旋转 </a:t>
            </a:r>
            <a:r>
              <a:rPr lang="en-US" altLang="zh-CN" sz="2000" dirty="0">
                <a:solidFill>
                  <a:schemeClr val="bg1"/>
                </a:solidFill>
              </a:rPr>
              <a:t>22.5°</a:t>
            </a:r>
            <a:r>
              <a:rPr lang="zh-CN" altLang="en-US" sz="2000" dirty="0">
                <a:solidFill>
                  <a:schemeClr val="bg1"/>
                </a:solidFill>
              </a:rPr>
              <a:t>时能满足 </a:t>
            </a:r>
            <a:r>
              <a:rPr lang="en-US" altLang="zh-CN" sz="2000" dirty="0">
                <a:solidFill>
                  <a:schemeClr val="bg1"/>
                </a:solidFill>
              </a:rPr>
              <a:t>30% </a:t>
            </a:r>
            <a:r>
              <a:rPr lang="zh-CN" altLang="en-US" sz="2000" dirty="0">
                <a:solidFill>
                  <a:schemeClr val="bg1"/>
                </a:solidFill>
              </a:rPr>
              <a:t>左右的重合率要求，即 </a:t>
            </a:r>
            <a:r>
              <a:rPr lang="en-US" altLang="zh-CN" sz="2000" dirty="0">
                <a:solidFill>
                  <a:schemeClr val="bg1"/>
                </a:solidFill>
              </a:rPr>
              <a:t>360÷22.5=16</a:t>
            </a:r>
            <a:r>
              <a:rPr lang="zh-CN" altLang="en-US" sz="2000" dirty="0">
                <a:solidFill>
                  <a:schemeClr val="bg1"/>
                </a:solidFill>
              </a:rPr>
              <a:t>，拍摄时，云台每旋转 </a:t>
            </a:r>
            <a:r>
              <a:rPr lang="en-US" altLang="zh-CN" sz="2000" dirty="0">
                <a:solidFill>
                  <a:schemeClr val="bg1"/>
                </a:solidFill>
              </a:rPr>
              <a:t>22.5°</a:t>
            </a:r>
            <a:r>
              <a:rPr lang="zh-CN" altLang="en-US" sz="2000" dirty="0">
                <a:solidFill>
                  <a:schemeClr val="bg1"/>
                </a:solidFill>
              </a:rPr>
              <a:t>就拍摄一张图片，一共拍摄 </a:t>
            </a:r>
            <a:r>
              <a:rPr lang="en-US" altLang="zh-CN" sz="2000" dirty="0">
                <a:solidFill>
                  <a:schemeClr val="bg1"/>
                </a:solidFill>
              </a:rPr>
              <a:t>16 </a:t>
            </a:r>
            <a:r>
              <a:rPr lang="zh-CN" altLang="en-US" sz="2000" dirty="0">
                <a:solidFill>
                  <a:schemeClr val="bg1"/>
                </a:solidFill>
              </a:rPr>
              <a:t>张。</a:t>
            </a:r>
          </a:p>
        </p:txBody>
      </p:sp>
      <p:sp>
        <p:nvSpPr>
          <p:cNvPr id="20" name="文本框 19">
            <a:extLst>
              <a:ext uri="{FF2B5EF4-FFF2-40B4-BE49-F238E27FC236}">
                <a16:creationId xmlns:a16="http://schemas.microsoft.com/office/drawing/2014/main" id="{C918C23E-42C4-1DD7-6CC8-83E22D2C835C}"/>
              </a:ext>
            </a:extLst>
          </p:cNvPr>
          <p:cNvSpPr txBox="1"/>
          <p:nvPr/>
        </p:nvSpPr>
        <p:spPr>
          <a:xfrm>
            <a:off x="7210436" y="6108381"/>
            <a:ext cx="5223061" cy="422039"/>
          </a:xfrm>
          <a:prstGeom prst="rect">
            <a:avLst/>
          </a:prstGeom>
          <a:noFill/>
        </p:spPr>
        <p:txBody>
          <a:bodyPr wrap="square" rtlCol="0">
            <a:spAutoFit/>
          </a:bodyPr>
          <a:lstStyle/>
          <a:p>
            <a:pPr indent="0" algn="ctr">
              <a:lnSpc>
                <a:spcPct val="130000"/>
              </a:lnSpc>
              <a:buFont typeface="Wingdings" panose="05000000000000000000" pitchFamily="2" charset="2"/>
              <a:buNone/>
            </a:pPr>
            <a:r>
              <a:rPr lang="zh-CN" altLang="en-US" dirty="0">
                <a:sym typeface="+mn-lt"/>
              </a:rPr>
              <a:t>两张相邻图片重合率为 </a:t>
            </a:r>
            <a:r>
              <a:rPr lang="en-US" altLang="zh-CN" dirty="0">
                <a:sym typeface="+mn-lt"/>
              </a:rPr>
              <a:t>30%</a:t>
            </a:r>
            <a:endParaRPr lang="zh-CN" altLang="en-US" sz="1800" dirty="0">
              <a:sym typeface="+mn-lt"/>
            </a:endParaRPr>
          </a:p>
        </p:txBody>
      </p:sp>
      <p:sp>
        <p:nvSpPr>
          <p:cNvPr id="19" name="文本框 18">
            <a:extLst>
              <a:ext uri="{FF2B5EF4-FFF2-40B4-BE49-F238E27FC236}">
                <a16:creationId xmlns:a16="http://schemas.microsoft.com/office/drawing/2014/main" id="{9F5B08B7-C9A7-7414-642A-14FA5F6144EC}"/>
              </a:ext>
            </a:extLst>
          </p:cNvPr>
          <p:cNvSpPr txBox="1"/>
          <p:nvPr/>
        </p:nvSpPr>
        <p:spPr>
          <a:xfrm>
            <a:off x="8832215" y="69215"/>
            <a:ext cx="3237230" cy="461645"/>
          </a:xfrm>
          <a:prstGeom prst="rect">
            <a:avLst/>
          </a:prstGeom>
          <a:noFill/>
        </p:spPr>
        <p:txBody>
          <a:bodyPr wrap="square" rtlCol="0" anchor="t">
            <a:spAutoFit/>
          </a:bodyPr>
          <a:lstStyle/>
          <a:p>
            <a:pPr algn="l"/>
            <a:r>
              <a:rPr lang="zh-CN" altLang="en-US" sz="2400" b="1" dirty="0">
                <a:solidFill>
                  <a:srgbClr val="FFFF00"/>
                </a:solidFill>
                <a:sym typeface="+mn-ea"/>
              </a:rPr>
              <a:t>任务1     拍摄全景素材</a:t>
            </a:r>
          </a:p>
        </p:txBody>
      </p:sp>
      <p:pic>
        <p:nvPicPr>
          <p:cNvPr id="4" name="图片 3">
            <a:extLst>
              <a:ext uri="{FF2B5EF4-FFF2-40B4-BE49-F238E27FC236}">
                <a16:creationId xmlns:a16="http://schemas.microsoft.com/office/drawing/2014/main" id="{E65A2BF6-105C-5671-B30A-AC53913F17B2}"/>
              </a:ext>
            </a:extLst>
          </p:cNvPr>
          <p:cNvPicPr>
            <a:picLocks noChangeAspect="1"/>
          </p:cNvPicPr>
          <p:nvPr/>
        </p:nvPicPr>
        <p:blipFill>
          <a:blip r:embed="rId2"/>
          <a:stretch>
            <a:fillRect/>
          </a:stretch>
        </p:blipFill>
        <p:spPr>
          <a:xfrm>
            <a:off x="7824000" y="1773000"/>
            <a:ext cx="3793654" cy="4032000"/>
          </a:xfrm>
          <a:prstGeom prst="rect">
            <a:avLst/>
          </a:prstGeom>
        </p:spPr>
      </p:pic>
    </p:spTree>
    <p:extLst>
      <p:ext uri="{BB962C8B-B14F-4D97-AF65-F5344CB8AC3E}">
        <p14:creationId xmlns:p14="http://schemas.microsoft.com/office/powerpoint/2010/main" val="1856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813438" y="1644340"/>
            <a:ext cx="10512530" cy="3782167"/>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5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083481" y="2042507"/>
            <a:ext cx="10062043" cy="2813206"/>
          </a:xfrm>
          <a:prstGeom prst="rect">
            <a:avLst/>
          </a:prstGeom>
        </p:spPr>
        <p:txBody>
          <a:bodyPr wrap="square">
            <a:spAutoFit/>
          </a:bodyPr>
          <a:lstStyle/>
          <a:p>
            <a:pPr indent="508000">
              <a:lnSpc>
                <a:spcPct val="150000"/>
              </a:lnSpc>
            </a:pPr>
            <a:r>
              <a:rPr lang="zh-CN" altLang="en-US" sz="2000" dirty="0">
                <a:solidFill>
                  <a:schemeClr val="bg1"/>
                </a:solidFill>
              </a:rPr>
              <a:t>光有水平视角的图片是远远不够的，既然全景要把人眼所见的信息全部拍摄成图片，还需要有仰角、俯角图片和正上、正下图片，与水平视角原理一样，这些图片也需要有至少 </a:t>
            </a:r>
            <a:r>
              <a:rPr lang="en-US" altLang="zh-CN" sz="2000" dirty="0">
                <a:solidFill>
                  <a:schemeClr val="bg1"/>
                </a:solidFill>
              </a:rPr>
              <a:t>25% </a:t>
            </a:r>
            <a:r>
              <a:rPr lang="zh-CN" altLang="en-US" sz="2000" dirty="0">
                <a:solidFill>
                  <a:schemeClr val="bg1"/>
                </a:solidFill>
              </a:rPr>
              <a:t>的重合率。经过测试，小小所使用的手机仰角、俯角为 </a:t>
            </a:r>
            <a:r>
              <a:rPr lang="en-US" altLang="zh-CN" sz="2000" dirty="0">
                <a:solidFill>
                  <a:schemeClr val="bg1"/>
                </a:solidFill>
              </a:rPr>
              <a:t>45°</a:t>
            </a:r>
            <a:r>
              <a:rPr lang="zh-CN" altLang="en-US" sz="2000" dirty="0">
                <a:solidFill>
                  <a:schemeClr val="bg1"/>
                </a:solidFill>
              </a:rPr>
              <a:t>时重合率为 </a:t>
            </a:r>
            <a:r>
              <a:rPr lang="en-US" altLang="zh-CN" sz="2000" dirty="0">
                <a:solidFill>
                  <a:schemeClr val="bg1"/>
                </a:solidFill>
              </a:rPr>
              <a:t>30%</a:t>
            </a:r>
            <a:r>
              <a:rPr lang="zh-CN" altLang="en-US" sz="2000" dirty="0">
                <a:solidFill>
                  <a:schemeClr val="bg1"/>
                </a:solidFill>
              </a:rPr>
              <a:t>，最终拍摄时仰角 </a:t>
            </a:r>
            <a:r>
              <a:rPr lang="en-US" altLang="zh-CN" sz="2000" dirty="0">
                <a:solidFill>
                  <a:schemeClr val="bg1"/>
                </a:solidFill>
              </a:rPr>
              <a:t>45°</a:t>
            </a:r>
            <a:r>
              <a:rPr lang="zh-CN" altLang="en-US" sz="2000" dirty="0">
                <a:solidFill>
                  <a:schemeClr val="bg1"/>
                </a:solidFill>
              </a:rPr>
              <a:t>，水平 </a:t>
            </a:r>
            <a:r>
              <a:rPr lang="en-US" altLang="zh-CN" sz="2000" dirty="0">
                <a:solidFill>
                  <a:schemeClr val="bg1"/>
                </a:solidFill>
              </a:rPr>
              <a:t>22.5°/ </a:t>
            </a:r>
            <a:r>
              <a:rPr lang="zh-CN" altLang="en-US" sz="2000" dirty="0">
                <a:solidFill>
                  <a:schemeClr val="bg1"/>
                </a:solidFill>
              </a:rPr>
              <a:t>张，共拍摄 </a:t>
            </a:r>
            <a:r>
              <a:rPr lang="en-US" altLang="zh-CN" sz="2000" dirty="0">
                <a:solidFill>
                  <a:schemeClr val="bg1"/>
                </a:solidFill>
              </a:rPr>
              <a:t>16 </a:t>
            </a:r>
            <a:r>
              <a:rPr lang="zh-CN" altLang="en-US" sz="2000" dirty="0">
                <a:solidFill>
                  <a:schemeClr val="bg1"/>
                </a:solidFill>
              </a:rPr>
              <a:t>张图片；俯角 </a:t>
            </a:r>
            <a:r>
              <a:rPr lang="en-US" altLang="zh-CN" sz="2000" dirty="0">
                <a:solidFill>
                  <a:schemeClr val="bg1"/>
                </a:solidFill>
              </a:rPr>
              <a:t>45°</a:t>
            </a:r>
            <a:r>
              <a:rPr lang="zh-CN" altLang="en-US" sz="2000" dirty="0">
                <a:solidFill>
                  <a:schemeClr val="bg1"/>
                </a:solidFill>
              </a:rPr>
              <a:t>，水平 </a:t>
            </a:r>
            <a:r>
              <a:rPr lang="en-US" altLang="zh-CN" sz="2000" dirty="0">
                <a:solidFill>
                  <a:schemeClr val="bg1"/>
                </a:solidFill>
              </a:rPr>
              <a:t>22.5°/ </a:t>
            </a:r>
            <a:r>
              <a:rPr lang="zh-CN" altLang="en-US" sz="2000" dirty="0">
                <a:solidFill>
                  <a:schemeClr val="bg1"/>
                </a:solidFill>
              </a:rPr>
              <a:t>张，共拍摄 </a:t>
            </a:r>
            <a:r>
              <a:rPr lang="en-US" altLang="zh-CN" sz="2000" dirty="0">
                <a:solidFill>
                  <a:schemeClr val="bg1"/>
                </a:solidFill>
              </a:rPr>
              <a:t>16 </a:t>
            </a:r>
            <a:r>
              <a:rPr lang="zh-CN" altLang="en-US" sz="2000" dirty="0">
                <a:solidFill>
                  <a:schemeClr val="bg1"/>
                </a:solidFill>
              </a:rPr>
              <a:t>张图片。另外，对于天空和地面需要补充拍摄图片，即对天和对地横、竖各拍 </a:t>
            </a:r>
            <a:r>
              <a:rPr lang="en-US" altLang="zh-CN" sz="2000" dirty="0">
                <a:solidFill>
                  <a:schemeClr val="bg1"/>
                </a:solidFill>
              </a:rPr>
              <a:t>1</a:t>
            </a:r>
            <a:r>
              <a:rPr lang="zh-CN" altLang="en-US" sz="2000" dirty="0">
                <a:solidFill>
                  <a:schemeClr val="bg1"/>
                </a:solidFill>
              </a:rPr>
              <a:t>张。加上水平拍摄的 </a:t>
            </a:r>
            <a:r>
              <a:rPr lang="en-US" altLang="zh-CN" sz="2000" dirty="0">
                <a:solidFill>
                  <a:schemeClr val="bg1"/>
                </a:solidFill>
              </a:rPr>
              <a:t>16 </a:t>
            </a:r>
            <a:r>
              <a:rPr lang="zh-CN" altLang="en-US" sz="2000" dirty="0">
                <a:solidFill>
                  <a:schemeClr val="bg1"/>
                </a:solidFill>
              </a:rPr>
              <a:t>张，一共拍摄 </a:t>
            </a:r>
            <a:r>
              <a:rPr lang="en-US" altLang="zh-CN" sz="2000" dirty="0">
                <a:solidFill>
                  <a:schemeClr val="bg1"/>
                </a:solidFill>
              </a:rPr>
              <a:t>52 </a:t>
            </a:r>
            <a:r>
              <a:rPr lang="zh-CN" altLang="en-US" sz="2000" dirty="0">
                <a:solidFill>
                  <a:schemeClr val="bg1"/>
                </a:solidFill>
              </a:rPr>
              <a:t>张图片。拍摄角度如图所示。</a:t>
            </a:r>
          </a:p>
        </p:txBody>
      </p:sp>
      <p:sp>
        <p:nvSpPr>
          <p:cNvPr id="15" name="文本框 14">
            <a:extLst>
              <a:ext uri="{FF2B5EF4-FFF2-40B4-BE49-F238E27FC236}">
                <a16:creationId xmlns:a16="http://schemas.microsoft.com/office/drawing/2014/main" id="{190D4B8B-885F-DD54-5118-D55E81C226AB}"/>
              </a:ext>
            </a:extLst>
          </p:cNvPr>
          <p:cNvSpPr txBox="1"/>
          <p:nvPr/>
        </p:nvSpPr>
        <p:spPr>
          <a:xfrm>
            <a:off x="8832215" y="69215"/>
            <a:ext cx="3237230" cy="461645"/>
          </a:xfrm>
          <a:prstGeom prst="rect">
            <a:avLst/>
          </a:prstGeom>
          <a:noFill/>
        </p:spPr>
        <p:txBody>
          <a:bodyPr wrap="square" rtlCol="0" anchor="t">
            <a:spAutoFit/>
          </a:bodyPr>
          <a:lstStyle/>
          <a:p>
            <a:pPr algn="l"/>
            <a:r>
              <a:rPr lang="zh-CN" altLang="en-US" sz="2400" b="1" dirty="0">
                <a:solidFill>
                  <a:srgbClr val="FFFF00"/>
                </a:solidFill>
                <a:sym typeface="+mn-ea"/>
              </a:rPr>
              <a:t>任务1     拍摄全景素材</a:t>
            </a:r>
          </a:p>
        </p:txBody>
      </p:sp>
    </p:spTree>
    <p:extLst>
      <p:ext uri="{BB962C8B-B14F-4D97-AF65-F5344CB8AC3E}">
        <p14:creationId xmlns:p14="http://schemas.microsoft.com/office/powerpoint/2010/main" val="4084447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DC07E302-025F-70F6-B16B-4107D80D5061}"/>
              </a:ext>
            </a:extLst>
          </p:cNvPr>
          <p:cNvSpPr txBox="1"/>
          <p:nvPr/>
        </p:nvSpPr>
        <p:spPr>
          <a:xfrm>
            <a:off x="3864000" y="5510182"/>
            <a:ext cx="5223061" cy="422039"/>
          </a:xfrm>
          <a:prstGeom prst="rect">
            <a:avLst/>
          </a:prstGeom>
          <a:noFill/>
        </p:spPr>
        <p:txBody>
          <a:bodyPr wrap="square" rtlCol="0">
            <a:spAutoFit/>
          </a:bodyPr>
          <a:lstStyle/>
          <a:p>
            <a:pPr indent="0" algn="ctr">
              <a:lnSpc>
                <a:spcPct val="130000"/>
              </a:lnSpc>
              <a:buFont typeface="Wingdings" panose="05000000000000000000" pitchFamily="2" charset="2"/>
              <a:buNone/>
            </a:pPr>
            <a:r>
              <a:rPr lang="zh-CN" altLang="en-US" dirty="0">
                <a:sym typeface="+mn-lt"/>
              </a:rPr>
              <a:t>拍摄角度</a:t>
            </a:r>
            <a:endParaRPr lang="zh-CN" altLang="en-US" sz="1800" dirty="0">
              <a:sym typeface="+mn-lt"/>
            </a:endParaRPr>
          </a:p>
        </p:txBody>
      </p:sp>
      <p:sp>
        <p:nvSpPr>
          <p:cNvPr id="15" name="文本框 14">
            <a:extLst>
              <a:ext uri="{FF2B5EF4-FFF2-40B4-BE49-F238E27FC236}">
                <a16:creationId xmlns:a16="http://schemas.microsoft.com/office/drawing/2014/main" id="{190D4B8B-885F-DD54-5118-D55E81C226AB}"/>
              </a:ext>
            </a:extLst>
          </p:cNvPr>
          <p:cNvSpPr txBox="1"/>
          <p:nvPr/>
        </p:nvSpPr>
        <p:spPr>
          <a:xfrm>
            <a:off x="8832215" y="69215"/>
            <a:ext cx="3237230" cy="461645"/>
          </a:xfrm>
          <a:prstGeom prst="rect">
            <a:avLst/>
          </a:prstGeom>
          <a:noFill/>
        </p:spPr>
        <p:txBody>
          <a:bodyPr wrap="square" rtlCol="0" anchor="t">
            <a:spAutoFit/>
          </a:bodyPr>
          <a:lstStyle/>
          <a:p>
            <a:pPr algn="l"/>
            <a:r>
              <a:rPr lang="zh-CN" altLang="en-US" sz="2400" b="1" dirty="0">
                <a:solidFill>
                  <a:srgbClr val="FFFF00"/>
                </a:solidFill>
                <a:sym typeface="+mn-ea"/>
              </a:rPr>
              <a:t>任务1     拍摄全景素材</a:t>
            </a:r>
          </a:p>
        </p:txBody>
      </p:sp>
      <p:pic>
        <p:nvPicPr>
          <p:cNvPr id="4" name="图片 3">
            <a:extLst>
              <a:ext uri="{FF2B5EF4-FFF2-40B4-BE49-F238E27FC236}">
                <a16:creationId xmlns:a16="http://schemas.microsoft.com/office/drawing/2014/main" id="{0960EB63-E1A2-6A5E-5A1E-AC025FBC0FF5}"/>
              </a:ext>
            </a:extLst>
          </p:cNvPr>
          <p:cNvPicPr>
            <a:picLocks noChangeAspect="1"/>
          </p:cNvPicPr>
          <p:nvPr/>
        </p:nvPicPr>
        <p:blipFill>
          <a:blip r:embed="rId2"/>
          <a:stretch>
            <a:fillRect/>
          </a:stretch>
        </p:blipFill>
        <p:spPr>
          <a:xfrm>
            <a:off x="1823719" y="1664634"/>
            <a:ext cx="8631911" cy="3717278"/>
          </a:xfrm>
          <a:prstGeom prst="rect">
            <a:avLst/>
          </a:prstGeom>
        </p:spPr>
      </p:pic>
    </p:spTree>
    <p:extLst>
      <p:ext uri="{BB962C8B-B14F-4D97-AF65-F5344CB8AC3E}">
        <p14:creationId xmlns:p14="http://schemas.microsoft.com/office/powerpoint/2010/main" val="188277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5400000">
            <a:off x="523240" y="2117090"/>
            <a:ext cx="6857365" cy="2624455"/>
          </a:xfrm>
          <a:prstGeom prst="rect">
            <a:avLst/>
          </a:prstGeom>
          <a:solidFill>
            <a:srgbClr val="5B7A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64200" y="2205355"/>
            <a:ext cx="4286885" cy="706755"/>
          </a:xfrm>
          <a:prstGeom prst="rect">
            <a:avLst/>
          </a:prstGeom>
          <a:noFill/>
        </p:spPr>
        <p:txBody>
          <a:bodyPr wrap="square" rtlCol="0">
            <a:spAutoFit/>
          </a:bodyPr>
          <a:lstStyle/>
          <a:p>
            <a:pPr algn="dist"/>
            <a:r>
              <a:rPr lang="zh-CN" altLang="en-US" sz="4000" b="1" dirty="0">
                <a:solidFill>
                  <a:srgbClr val="F65738"/>
                </a:solidFill>
                <a:latin typeface="微软雅黑" panose="020B0503020204020204" charset="-122"/>
                <a:ea typeface="微软雅黑" panose="020B0503020204020204" charset="-122"/>
                <a:cs typeface="微软雅黑" panose="020B0503020204020204" charset="-122"/>
              </a:rPr>
              <a:t>合成全景图</a:t>
            </a:r>
          </a:p>
        </p:txBody>
      </p:sp>
      <p:grpSp>
        <p:nvGrpSpPr>
          <p:cNvPr id="16" name="组合 15"/>
          <p:cNvGrpSpPr/>
          <p:nvPr/>
        </p:nvGrpSpPr>
        <p:grpSpPr>
          <a:xfrm>
            <a:off x="6167755" y="3213100"/>
            <a:ext cx="4665980" cy="1954530"/>
            <a:chOff x="9713" y="5060"/>
            <a:chExt cx="7348" cy="3078"/>
          </a:xfrm>
        </p:grpSpPr>
        <p:sp>
          <p:nvSpPr>
            <p:cNvPr id="27" name="文本框 26"/>
            <p:cNvSpPr txBox="1"/>
            <p:nvPr/>
          </p:nvSpPr>
          <p:spPr>
            <a:xfrm>
              <a:off x="10054" y="5060"/>
              <a:ext cx="7007" cy="3078"/>
            </a:xfrm>
            <a:prstGeom prst="rect">
              <a:avLst/>
            </a:prstGeom>
            <a:noFill/>
          </p:spPr>
          <p:txBody>
            <a:bodyPr wrap="square" rtlCol="0">
              <a:spAutoFit/>
            </a:bodyPr>
            <a:lstStyle/>
            <a:p>
              <a:pPr algn="l" fontAlgn="auto">
                <a:lnSpc>
                  <a:spcPct val="150000"/>
                </a:lnSpc>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任务描述</a:t>
              </a:r>
            </a:p>
            <a:p>
              <a:pPr algn="l" fontAlgn="auto">
                <a:lnSpc>
                  <a:spcPct val="150000"/>
                </a:lnSpc>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任务分析</a:t>
              </a:r>
            </a:p>
            <a:p>
              <a:pPr algn="l" fontAlgn="auto">
                <a:lnSpc>
                  <a:spcPct val="150000"/>
                </a:lnSpc>
                <a:buClrTx/>
                <a:buSzTx/>
                <a:buFontTx/>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任务实施</a:t>
              </a:r>
            </a:p>
          </p:txBody>
        </p:sp>
        <p:sp>
          <p:nvSpPr>
            <p:cNvPr id="9" name="椭圆 8"/>
            <p:cNvSpPr/>
            <p:nvPr/>
          </p:nvSpPr>
          <p:spPr>
            <a:xfrm>
              <a:off x="9713" y="562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713" y="664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713" y="7668"/>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792220" y="1772920"/>
            <a:ext cx="471805" cy="2306955"/>
          </a:xfrm>
          <a:prstGeom prst="rect">
            <a:avLst/>
          </a:prstGeom>
          <a:noFill/>
        </p:spPr>
        <p:txBody>
          <a:bodyPr wrap="square" rtlCol="0" anchor="t">
            <a:spAutoFit/>
          </a:bodyPr>
          <a:lstStyle/>
          <a:p>
            <a:pPr algn="dist"/>
            <a:r>
              <a:rPr lang="zh-CN" altLang="en-US" sz="4800" b="1">
                <a:solidFill>
                  <a:schemeClr val="bg1"/>
                </a:solidFill>
                <a:latin typeface="微软雅黑" panose="020B0503020204020204" charset="-122"/>
                <a:ea typeface="微软雅黑" panose="020B0503020204020204" charset="-122"/>
                <a:cs typeface="微软雅黑" panose="020B0503020204020204" charset="-122"/>
                <a:sym typeface="+mn-ea"/>
              </a:rPr>
              <a:t>任务</a:t>
            </a:r>
            <a:r>
              <a:rPr lang="en-US" altLang="zh-CN" sz="4800" b="1">
                <a:solidFill>
                  <a:schemeClr val="bg1"/>
                </a:solidFill>
                <a:latin typeface="微软雅黑" panose="020B0503020204020204" charset="-122"/>
                <a:ea typeface="微软雅黑" panose="020B0503020204020204" charset="-122"/>
                <a:cs typeface="微软雅黑" panose="020B0503020204020204" charset="-122"/>
                <a:sym typeface="+mn-ea"/>
              </a:rPr>
              <a:t>2</a:t>
            </a:r>
          </a:p>
        </p:txBody>
      </p:sp>
      <p:grpSp>
        <p:nvGrpSpPr>
          <p:cNvPr id="11" name="组合 10"/>
          <p:cNvGrpSpPr/>
          <p:nvPr/>
        </p:nvGrpSpPr>
        <p:grpSpPr>
          <a:xfrm>
            <a:off x="3545840" y="1465580"/>
            <a:ext cx="1034415" cy="2755265"/>
            <a:chOff x="5584" y="2308"/>
            <a:chExt cx="1629" cy="4339"/>
          </a:xfrm>
        </p:grpSpPr>
        <p:cxnSp>
          <p:nvCxnSpPr>
            <p:cNvPr id="6" name="直接连接符 5"/>
            <p:cNvCxnSpPr/>
            <p:nvPr/>
          </p:nvCxnSpPr>
          <p:spPr>
            <a:xfrm flipH="1">
              <a:off x="5614" y="5967"/>
              <a:ext cx="6" cy="68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84" y="6647"/>
              <a:ext cx="60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543" y="2338"/>
              <a:ext cx="67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94" y="2308"/>
              <a:ext cx="0" cy="574"/>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560000" y="2114710"/>
            <a:ext cx="9360000" cy="224609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1956000" y="2637000"/>
            <a:ext cx="8568000" cy="961289"/>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素材拍摄完成后，还需要利用软件进行加工合成，将拍摄好的素材图片合成为一张全景图。</a:t>
            </a:r>
          </a:p>
        </p:txBody>
      </p:sp>
      <p:grpSp>
        <p:nvGrpSpPr>
          <p:cNvPr id="12" name="组合 11"/>
          <p:cNvGrpSpPr/>
          <p:nvPr/>
        </p:nvGrpSpPr>
        <p:grpSpPr>
          <a:xfrm>
            <a:off x="0" y="-26670"/>
            <a:ext cx="12204065" cy="904875"/>
            <a:chOff x="0" y="-42"/>
            <a:chExt cx="19219" cy="1425"/>
          </a:xfrm>
        </p:grpSpPr>
        <p:sp>
          <p:nvSpPr>
            <p:cNvPr id="10" name="矩形 9"/>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02" y="184"/>
              <a:ext cx="1304" cy="1199"/>
              <a:chOff x="756" y="1232"/>
              <a:chExt cx="1304" cy="1199"/>
            </a:xfrm>
          </p:grpSpPr>
          <p:sp>
            <p:nvSpPr>
              <p:cNvPr id="3" name="矩形 2"/>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任务描述</a:t>
              </a:r>
            </a:p>
          </p:txBody>
        </p:sp>
        <p:sp>
          <p:nvSpPr>
            <p:cNvPr id="9" name="矩形 8"/>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4249" y="95"/>
              <a:ext cx="4363" cy="727"/>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    </a:t>
              </a:r>
              <a:r>
                <a:rPr lang="zh-CN" altLang="en-US" sz="2400" b="1" dirty="0">
                  <a:solidFill>
                    <a:srgbClr val="FFFF00"/>
                  </a:solidFill>
                  <a:sym typeface="+mn-ea"/>
                </a:rPr>
                <a:t>合成全景图</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任务分析</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圆角矩形 105">
            <a:extLst>
              <a:ext uri="{FF2B5EF4-FFF2-40B4-BE49-F238E27FC236}">
                <a16:creationId xmlns:a16="http://schemas.microsoft.com/office/drawing/2014/main" id="{7DD75954-A41A-D9A6-B491-A43316309238}"/>
              </a:ext>
            </a:extLst>
          </p:cNvPr>
          <p:cNvSpPr/>
          <p:nvPr/>
        </p:nvSpPr>
        <p:spPr>
          <a:xfrm>
            <a:off x="1059133" y="1563972"/>
            <a:ext cx="10043555" cy="17874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15" name="文本框 14">
            <a:extLst>
              <a:ext uri="{FF2B5EF4-FFF2-40B4-BE49-F238E27FC236}">
                <a16:creationId xmlns:a16="http://schemas.microsoft.com/office/drawing/2014/main" id="{50FA7D60-7DFB-1D46-2A4B-ECD79FB3B606}"/>
              </a:ext>
            </a:extLst>
          </p:cNvPr>
          <p:cNvSpPr txBox="1"/>
          <p:nvPr/>
        </p:nvSpPr>
        <p:spPr>
          <a:xfrm>
            <a:off x="1527328" y="1923972"/>
            <a:ext cx="9189540" cy="961289"/>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使用 </a:t>
            </a:r>
            <a:r>
              <a:rPr lang="en-US" altLang="zh-CN" sz="2000" kern="0" dirty="0" err="1">
                <a:solidFill>
                  <a:schemeClr val="bg1"/>
                </a:solidFill>
                <a:latin typeface="微软雅黑" panose="020B0503020204020204" charset="-122"/>
                <a:ea typeface="微软雅黑" panose="020B0503020204020204" charset="-122"/>
                <a:cs typeface="微软雅黑" panose="020B0503020204020204" charset="-122"/>
              </a:rPr>
              <a:t>PTGui</a:t>
            </a:r>
            <a:r>
              <a:rPr lang="en-US" altLang="zh-CN" sz="2000" kern="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软件合成全景图。将拍摄好的素材图片导入软件，按照顺序对素材进行处理，完成全景图的合成。</a:t>
            </a:r>
          </a:p>
        </p:txBody>
      </p:sp>
      <p:sp>
        <p:nvSpPr>
          <p:cNvPr id="29" name="文本框 28">
            <a:extLst>
              <a:ext uri="{FF2B5EF4-FFF2-40B4-BE49-F238E27FC236}">
                <a16:creationId xmlns:a16="http://schemas.microsoft.com/office/drawing/2014/main" id="{E67017FE-4C26-DCC6-F622-A8DC6CC91D6C}"/>
              </a:ext>
            </a:extLst>
          </p:cNvPr>
          <p:cNvSpPr txBox="1"/>
          <p:nvPr/>
        </p:nvSpPr>
        <p:spPr>
          <a:xfrm>
            <a:off x="5488258" y="5377980"/>
            <a:ext cx="163703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sz="1800" dirty="0">
                <a:sym typeface="+mn-lt"/>
              </a:rPr>
              <a:t>任务路线</a:t>
            </a:r>
          </a:p>
        </p:txBody>
      </p:sp>
      <p:grpSp>
        <p:nvGrpSpPr>
          <p:cNvPr id="30" name="组合 29">
            <a:extLst>
              <a:ext uri="{FF2B5EF4-FFF2-40B4-BE49-F238E27FC236}">
                <a16:creationId xmlns:a16="http://schemas.microsoft.com/office/drawing/2014/main" id="{816F8C57-5271-5514-34CB-11519661AD35}"/>
              </a:ext>
            </a:extLst>
          </p:cNvPr>
          <p:cNvGrpSpPr/>
          <p:nvPr/>
        </p:nvGrpSpPr>
        <p:grpSpPr>
          <a:xfrm>
            <a:off x="1547217" y="4235057"/>
            <a:ext cx="6422507" cy="766569"/>
            <a:chOff x="1684" y="5451"/>
            <a:chExt cx="10125" cy="778"/>
          </a:xfrm>
        </p:grpSpPr>
        <p:grpSp>
          <p:nvGrpSpPr>
            <p:cNvPr id="31" name="组合 30">
              <a:extLst>
                <a:ext uri="{FF2B5EF4-FFF2-40B4-BE49-F238E27FC236}">
                  <a16:creationId xmlns:a16="http://schemas.microsoft.com/office/drawing/2014/main" id="{518E05F8-0644-DDBB-D6E3-7C641F94B9ED}"/>
                </a:ext>
              </a:extLst>
            </p:cNvPr>
            <p:cNvGrpSpPr/>
            <p:nvPr/>
          </p:nvGrpSpPr>
          <p:grpSpPr>
            <a:xfrm>
              <a:off x="5501" y="5511"/>
              <a:ext cx="2298" cy="710"/>
              <a:chOff x="5750" y="3117"/>
              <a:chExt cx="2298" cy="710"/>
            </a:xfrm>
          </p:grpSpPr>
          <p:sp>
            <p:nvSpPr>
              <p:cNvPr id="48" name="任意多边形 6">
                <a:extLst>
                  <a:ext uri="{FF2B5EF4-FFF2-40B4-BE49-F238E27FC236}">
                    <a16:creationId xmlns:a16="http://schemas.microsoft.com/office/drawing/2014/main" id="{9071E649-3E81-08CB-A3AC-4913EE32690D}"/>
                  </a:ext>
                </a:extLst>
              </p:cNvPr>
              <p:cNvSpPr/>
              <p:nvPr userDrawn="1"/>
            </p:nvSpPr>
            <p:spPr>
              <a:xfrm>
                <a:off x="5772" y="3141"/>
                <a:ext cx="2254" cy="65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9" name="标题 1">
                <a:extLst>
                  <a:ext uri="{FF2B5EF4-FFF2-40B4-BE49-F238E27FC236}">
                    <a16:creationId xmlns:a16="http://schemas.microsoft.com/office/drawing/2014/main" id="{7777A553-CB23-CFC5-F83A-D4BBC0F8B6AD}"/>
                  </a:ext>
                </a:extLst>
              </p:cNvPr>
              <p:cNvSpPr>
                <a:spLocks noGrp="1"/>
              </p:cNvSpPr>
              <p:nvPr/>
            </p:nvSpPr>
            <p:spPr>
              <a:xfrm>
                <a:off x="5750" y="3117"/>
                <a:ext cx="2298" cy="71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编辑图像</a:t>
                </a:r>
              </a:p>
            </p:txBody>
          </p:sp>
        </p:grpSp>
        <p:pic>
          <p:nvPicPr>
            <p:cNvPr id="34" name="图片 33">
              <a:extLst>
                <a:ext uri="{FF2B5EF4-FFF2-40B4-BE49-F238E27FC236}">
                  <a16:creationId xmlns:a16="http://schemas.microsoft.com/office/drawing/2014/main" id="{0258F214-2A4C-F2AF-DB51-2D2B38DD6F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5" y="5535"/>
              <a:ext cx="968" cy="694"/>
            </a:xfrm>
            <a:prstGeom prst="rect">
              <a:avLst/>
            </a:prstGeom>
          </p:spPr>
        </p:pic>
        <p:grpSp>
          <p:nvGrpSpPr>
            <p:cNvPr id="41" name="组合 40">
              <a:extLst>
                <a:ext uri="{FF2B5EF4-FFF2-40B4-BE49-F238E27FC236}">
                  <a16:creationId xmlns:a16="http://schemas.microsoft.com/office/drawing/2014/main" id="{00D79DD4-EE62-71C5-CE61-19B0977AE2E3}"/>
                </a:ext>
              </a:extLst>
            </p:cNvPr>
            <p:cNvGrpSpPr/>
            <p:nvPr/>
          </p:nvGrpSpPr>
          <p:grpSpPr>
            <a:xfrm>
              <a:off x="9273" y="5451"/>
              <a:ext cx="2536" cy="702"/>
              <a:chOff x="747" y="3237"/>
              <a:chExt cx="2798" cy="778"/>
            </a:xfrm>
          </p:grpSpPr>
          <p:sp>
            <p:nvSpPr>
              <p:cNvPr id="46" name="任意多边形 6">
                <a:extLst>
                  <a:ext uri="{FF2B5EF4-FFF2-40B4-BE49-F238E27FC236}">
                    <a16:creationId xmlns:a16="http://schemas.microsoft.com/office/drawing/2014/main" id="{5FF98F30-DFEB-2208-7A65-A33A435C7960}"/>
                  </a:ext>
                </a:extLst>
              </p:cNvPr>
              <p:cNvSpPr/>
              <p:nvPr/>
            </p:nvSpPr>
            <p:spPr>
              <a:xfrm>
                <a:off x="839" y="3286"/>
                <a:ext cx="2580" cy="72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7" name="标题 1">
                <a:extLst>
                  <a:ext uri="{FF2B5EF4-FFF2-40B4-BE49-F238E27FC236}">
                    <a16:creationId xmlns:a16="http://schemas.microsoft.com/office/drawing/2014/main" id="{A134AA7F-68CB-68E5-49F2-81C1509A014A}"/>
                  </a:ext>
                </a:extLst>
              </p:cNvPr>
              <p:cNvSpPr>
                <a:spLocks noGrp="1"/>
              </p:cNvSpPr>
              <p:nvPr/>
            </p:nvSpPr>
            <p:spPr>
              <a:xfrm>
                <a:off x="747" y="3237"/>
                <a:ext cx="2798" cy="766"/>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加载图像</a:t>
                </a:r>
              </a:p>
            </p:txBody>
          </p:sp>
        </p:grpSp>
        <p:grpSp>
          <p:nvGrpSpPr>
            <p:cNvPr id="42" name="组合 41">
              <a:extLst>
                <a:ext uri="{FF2B5EF4-FFF2-40B4-BE49-F238E27FC236}">
                  <a16:creationId xmlns:a16="http://schemas.microsoft.com/office/drawing/2014/main" id="{229F8254-16E8-E699-30D6-CFA9D318C01B}"/>
                </a:ext>
              </a:extLst>
            </p:cNvPr>
            <p:cNvGrpSpPr/>
            <p:nvPr/>
          </p:nvGrpSpPr>
          <p:grpSpPr>
            <a:xfrm>
              <a:off x="1684" y="5517"/>
              <a:ext cx="2469" cy="658"/>
              <a:chOff x="3733" y="3324"/>
              <a:chExt cx="3287" cy="729"/>
            </a:xfrm>
          </p:grpSpPr>
          <p:sp>
            <p:nvSpPr>
              <p:cNvPr id="44" name="任意多边形 6">
                <a:extLst>
                  <a:ext uri="{FF2B5EF4-FFF2-40B4-BE49-F238E27FC236}">
                    <a16:creationId xmlns:a16="http://schemas.microsoft.com/office/drawing/2014/main" id="{31C6A72D-6DB6-6CAA-9119-60BB729171AB}"/>
                  </a:ext>
                </a:extLst>
              </p:cNvPr>
              <p:cNvSpPr/>
              <p:nvPr userDrawn="1"/>
            </p:nvSpPr>
            <p:spPr>
              <a:xfrm>
                <a:off x="3812" y="3324"/>
                <a:ext cx="3059" cy="72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5" name="标题 1">
                <a:extLst>
                  <a:ext uri="{FF2B5EF4-FFF2-40B4-BE49-F238E27FC236}">
                    <a16:creationId xmlns:a16="http://schemas.microsoft.com/office/drawing/2014/main" id="{B17AF12C-B1F2-6D4E-5872-3EDE68D23ED6}"/>
                  </a:ext>
                </a:extLst>
              </p:cNvPr>
              <p:cNvSpPr>
                <a:spLocks noGrp="1"/>
              </p:cNvSpPr>
              <p:nvPr/>
            </p:nvSpPr>
            <p:spPr>
              <a:xfrm>
                <a:off x="3733" y="3324"/>
                <a:ext cx="3287"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创建全景图</a:t>
                </a:r>
              </a:p>
            </p:txBody>
          </p:sp>
        </p:grpSp>
        <p:pic>
          <p:nvPicPr>
            <p:cNvPr id="43" name="图片 42">
              <a:extLst>
                <a:ext uri="{FF2B5EF4-FFF2-40B4-BE49-F238E27FC236}">
                  <a16:creationId xmlns:a16="http://schemas.microsoft.com/office/drawing/2014/main" id="{C631FF1E-50B6-56C7-AC2B-BA6C1694D1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2" y="5496"/>
              <a:ext cx="968" cy="694"/>
            </a:xfrm>
            <a:prstGeom prst="rect">
              <a:avLst/>
            </a:prstGeom>
          </p:spPr>
        </p:pic>
      </p:grpSp>
      <p:sp>
        <p:nvSpPr>
          <p:cNvPr id="50" name="任意多边形 6">
            <a:extLst>
              <a:ext uri="{FF2B5EF4-FFF2-40B4-BE49-F238E27FC236}">
                <a16:creationId xmlns:a16="http://schemas.microsoft.com/office/drawing/2014/main" id="{45A66410-C274-F6CE-6DF5-68AC80F6ABDA}"/>
              </a:ext>
            </a:extLst>
          </p:cNvPr>
          <p:cNvSpPr/>
          <p:nvPr/>
        </p:nvSpPr>
        <p:spPr>
          <a:xfrm>
            <a:off x="8860576" y="4275729"/>
            <a:ext cx="1481952" cy="6533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51" name="标题 1">
            <a:extLst>
              <a:ext uri="{FF2B5EF4-FFF2-40B4-BE49-F238E27FC236}">
                <a16:creationId xmlns:a16="http://schemas.microsoft.com/office/drawing/2014/main" id="{E6507472-C108-3951-F190-0B58A35147BF}"/>
              </a:ext>
            </a:extLst>
          </p:cNvPr>
          <p:cNvSpPr>
            <a:spLocks noGrp="1"/>
          </p:cNvSpPr>
          <p:nvPr/>
        </p:nvSpPr>
        <p:spPr>
          <a:xfrm>
            <a:off x="8860576" y="4248294"/>
            <a:ext cx="1427627" cy="681833"/>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设置控制点</a:t>
            </a:r>
          </a:p>
        </p:txBody>
      </p:sp>
      <p:pic>
        <p:nvPicPr>
          <p:cNvPr id="52" name="图片 51">
            <a:extLst>
              <a:ext uri="{FF2B5EF4-FFF2-40B4-BE49-F238E27FC236}">
                <a16:creationId xmlns:a16="http://schemas.microsoft.com/office/drawing/2014/main" id="{F8CF4405-9D12-A462-C870-304A252C50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6257" y="4286290"/>
            <a:ext cx="614023" cy="683803"/>
          </a:xfrm>
          <a:prstGeom prst="rect">
            <a:avLst/>
          </a:prstGeom>
        </p:spPr>
      </p:pic>
      <p:sp>
        <p:nvSpPr>
          <p:cNvPr id="53" name="文本框 52">
            <a:extLst>
              <a:ext uri="{FF2B5EF4-FFF2-40B4-BE49-F238E27FC236}">
                <a16:creationId xmlns:a16="http://schemas.microsoft.com/office/drawing/2014/main" id="{81E3EF85-0913-3ABC-CCEB-677712CEB5AC}"/>
              </a:ext>
            </a:extLst>
          </p:cNvPr>
          <p:cNvSpPr txBox="1"/>
          <p:nvPr/>
        </p:nvSpPr>
        <p:spPr>
          <a:xfrm>
            <a:off x="9048115" y="60325"/>
            <a:ext cx="277050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    </a:t>
            </a:r>
            <a:r>
              <a:rPr lang="zh-CN" altLang="en-US" sz="2400" b="1" dirty="0">
                <a:solidFill>
                  <a:srgbClr val="FFFF00"/>
                </a:solidFill>
                <a:sym typeface="+mn-ea"/>
              </a:rPr>
              <a:t>合成全景图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839470" y="3415773"/>
            <a:ext cx="4747181" cy="2998308"/>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189601" y="3577837"/>
            <a:ext cx="4046917" cy="2541080"/>
          </a:xfrm>
          <a:prstGeom prst="rect">
            <a:avLst/>
          </a:prstGeom>
          <a:noFill/>
        </p:spPr>
        <p:txBody>
          <a:bodyPr wrap="square" rtlCol="0" anchor="t">
            <a:spAutoFit/>
          </a:bodyPr>
          <a:lstStyle/>
          <a:p>
            <a:pPr indent="457200" fontAlgn="auto">
              <a:lnSpc>
                <a:spcPct val="150000"/>
              </a:lnSpc>
              <a:extLst>
                <a:ext uri="{35155182-B16C-46BC-9424-99874614C6A1}">
                  <wpsdc:indentchars xmlns:wpsdc="http://www.wps.cn/officeDocument/2017/drawingmlCustomData" xmlns="" val="200" checksum="59296752"/>
                </a:ext>
              </a:extLst>
            </a:pPr>
            <a:r>
              <a:rPr lang="zh-CN" altLang="en-US" dirty="0">
                <a:solidFill>
                  <a:schemeClr val="bg1"/>
                </a:solidFill>
              </a:rPr>
              <a:t>打开 </a:t>
            </a:r>
            <a:r>
              <a:rPr lang="en-US" altLang="zh-CN" dirty="0" err="1">
                <a:solidFill>
                  <a:schemeClr val="bg1"/>
                </a:solidFill>
              </a:rPr>
              <a:t>PTGui</a:t>
            </a:r>
            <a:r>
              <a:rPr lang="en-US" altLang="zh-CN" dirty="0">
                <a:solidFill>
                  <a:schemeClr val="bg1"/>
                </a:solidFill>
              </a:rPr>
              <a:t> </a:t>
            </a:r>
            <a:r>
              <a:rPr lang="zh-CN" altLang="en-US" dirty="0">
                <a:solidFill>
                  <a:schemeClr val="bg1"/>
                </a:solidFill>
              </a:rPr>
              <a:t>软件，在菜单栏中执行“工具”→“选项”命令，打开“首选项”对话框，在“控制点生成器”选项卡中将“生成最多 </a:t>
            </a:r>
            <a:r>
              <a:rPr lang="en-US" altLang="zh-CN" dirty="0">
                <a:solidFill>
                  <a:schemeClr val="bg1"/>
                </a:solidFill>
              </a:rPr>
              <a:t>5 </a:t>
            </a:r>
            <a:r>
              <a:rPr lang="zh-CN" altLang="en-US" dirty="0">
                <a:solidFill>
                  <a:schemeClr val="bg1"/>
                </a:solidFill>
              </a:rPr>
              <a:t>个控制点在每对图像”更改为“生成最多 </a:t>
            </a:r>
            <a:r>
              <a:rPr lang="en-US" altLang="zh-CN" dirty="0">
                <a:solidFill>
                  <a:schemeClr val="bg1"/>
                </a:solidFill>
              </a:rPr>
              <a:t>150 </a:t>
            </a:r>
            <a:r>
              <a:rPr lang="zh-CN" altLang="en-US" dirty="0">
                <a:solidFill>
                  <a:schemeClr val="bg1"/>
                </a:solidFill>
              </a:rPr>
              <a:t>个控制点在每对图像”，以增加拼接精度。</a:t>
            </a:r>
            <a:endParaRPr lang="en-US" altLang="zh-CN" dirty="0">
              <a:solidFill>
                <a:schemeClr val="bg1"/>
              </a:solidFill>
            </a:endParaRPr>
          </a:p>
        </p:txBody>
      </p:sp>
      <p:grpSp>
        <p:nvGrpSpPr>
          <p:cNvPr id="6" name="组合 5"/>
          <p:cNvGrpSpPr/>
          <p:nvPr/>
        </p:nvGrpSpPr>
        <p:grpSpPr>
          <a:xfrm>
            <a:off x="923884" y="2685620"/>
            <a:ext cx="9866630" cy="431165"/>
            <a:chOff x="756" y="1873"/>
            <a:chExt cx="15538" cy="679"/>
          </a:xfrm>
        </p:grpSpPr>
        <p:sp>
          <p:nvSpPr>
            <p:cNvPr id="11" name="文本框 10"/>
            <p:cNvSpPr txBox="1"/>
            <p:nvPr/>
          </p:nvSpPr>
          <p:spPr>
            <a:xfrm>
              <a:off x="1887" y="1873"/>
              <a:ext cx="1440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设置控制点</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18" name="文本框 17">
            <a:extLst>
              <a:ext uri="{FF2B5EF4-FFF2-40B4-BE49-F238E27FC236}">
                <a16:creationId xmlns:a16="http://schemas.microsoft.com/office/drawing/2014/main" id="{71CAA167-136A-F290-0EED-F0046925769C}"/>
              </a:ext>
            </a:extLst>
          </p:cNvPr>
          <p:cNvSpPr txBox="1"/>
          <p:nvPr/>
        </p:nvSpPr>
        <p:spPr>
          <a:xfrm>
            <a:off x="8040000" y="5900849"/>
            <a:ext cx="22492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　设置控制点参数</a:t>
            </a:r>
            <a:endParaRPr lang="zh-CN" altLang="en-US" sz="1800" dirty="0">
              <a:sym typeface="+mn-lt"/>
            </a:endParaRPr>
          </a:p>
        </p:txBody>
      </p:sp>
      <p:sp>
        <p:nvSpPr>
          <p:cNvPr id="20" name="文本框 19">
            <a:extLst>
              <a:ext uri="{FF2B5EF4-FFF2-40B4-BE49-F238E27FC236}">
                <a16:creationId xmlns:a16="http://schemas.microsoft.com/office/drawing/2014/main" id="{4997D85E-D0DF-CBAF-A7CC-EA64AE460683}"/>
              </a:ext>
            </a:extLst>
          </p:cNvPr>
          <p:cNvSpPr txBox="1"/>
          <p:nvPr/>
        </p:nvSpPr>
        <p:spPr>
          <a:xfrm>
            <a:off x="9048115" y="60325"/>
            <a:ext cx="277050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    </a:t>
            </a:r>
            <a:r>
              <a:rPr lang="zh-CN" altLang="en-US" sz="2400" b="1" dirty="0">
                <a:solidFill>
                  <a:srgbClr val="FFFF00"/>
                </a:solidFill>
                <a:sym typeface="+mn-ea"/>
              </a:rPr>
              <a:t>合成全景图</a:t>
            </a:r>
          </a:p>
        </p:txBody>
      </p:sp>
      <p:sp>
        <p:nvSpPr>
          <p:cNvPr id="21" name="文本框 20">
            <a:extLst>
              <a:ext uri="{FF2B5EF4-FFF2-40B4-BE49-F238E27FC236}">
                <a16:creationId xmlns:a16="http://schemas.microsoft.com/office/drawing/2014/main" id="{F744ED7D-960E-8607-334D-BB38B1850357}"/>
              </a:ext>
            </a:extLst>
          </p:cNvPr>
          <p:cNvSpPr txBox="1"/>
          <p:nvPr/>
        </p:nvSpPr>
        <p:spPr>
          <a:xfrm>
            <a:off x="923884" y="957151"/>
            <a:ext cx="10500116" cy="1428211"/>
          </a:xfrm>
          <a:prstGeom prst="rect">
            <a:avLst/>
          </a:prstGeom>
          <a:noFill/>
        </p:spPr>
        <p:txBody>
          <a:bodyPr wrap="square" rtlCol="0" anchor="t">
            <a:spAutoFit/>
          </a:bodyPr>
          <a:lstStyle/>
          <a:p>
            <a:pPr indent="457200" algn="l">
              <a:lnSpc>
                <a:spcPct val="150000"/>
              </a:lnSpc>
              <a:buClrTx/>
              <a:buSzTx/>
              <a:buNone/>
            </a:pPr>
            <a:r>
              <a:rPr lang="zh-CN" altLang="en-US" sz="2000" dirty="0"/>
              <a:t>全景图合成的就是将多张图片进行拼接，删除重复区域，形成一套（一张或多张）全方位展示图片的过程。全景图合成软件有很多，如 </a:t>
            </a:r>
            <a:r>
              <a:rPr lang="en-US" altLang="zh-CN" sz="2000" dirty="0" err="1"/>
              <a:t>PTGui</a:t>
            </a:r>
            <a:r>
              <a:rPr lang="zh-CN" altLang="en-US" sz="2000" dirty="0"/>
              <a:t>、</a:t>
            </a:r>
            <a:r>
              <a:rPr lang="en-US" altLang="zh-CN" sz="2000" dirty="0" err="1"/>
              <a:t>AutoPano</a:t>
            </a:r>
            <a:r>
              <a:rPr lang="en-US" altLang="zh-CN" sz="2000" dirty="0"/>
              <a:t> Giga</a:t>
            </a:r>
            <a:r>
              <a:rPr lang="zh-CN" altLang="en-US" sz="2000" dirty="0"/>
              <a:t>、</a:t>
            </a:r>
            <a:r>
              <a:rPr lang="en-US" altLang="zh-CN" sz="2000" dirty="0"/>
              <a:t>Photoshop </a:t>
            </a:r>
            <a:r>
              <a:rPr lang="zh-CN" altLang="en-US" sz="2000" dirty="0"/>
              <a:t>等，但从易用性和合成效率上 </a:t>
            </a:r>
            <a:r>
              <a:rPr lang="en-US" altLang="zh-CN" sz="2000" dirty="0" err="1"/>
              <a:t>PTGui</a:t>
            </a:r>
            <a:r>
              <a:rPr lang="en-US" altLang="zh-CN" sz="2000" dirty="0"/>
              <a:t> </a:t>
            </a:r>
            <a:r>
              <a:rPr lang="zh-CN" altLang="en-US" sz="2000" dirty="0"/>
              <a:t>更胜一筹。下面以 </a:t>
            </a:r>
            <a:r>
              <a:rPr lang="en-US" altLang="zh-CN" sz="2000" dirty="0"/>
              <a:t>PTGui10 </a:t>
            </a:r>
            <a:r>
              <a:rPr lang="zh-CN" altLang="en-US" sz="2000" dirty="0"/>
              <a:t>作为合成工具进行全景合成。</a:t>
            </a:r>
          </a:p>
        </p:txBody>
      </p:sp>
      <p:pic>
        <p:nvPicPr>
          <p:cNvPr id="4" name="图片 3">
            <a:extLst>
              <a:ext uri="{FF2B5EF4-FFF2-40B4-BE49-F238E27FC236}">
                <a16:creationId xmlns:a16="http://schemas.microsoft.com/office/drawing/2014/main" id="{1D4D34C6-3E94-6714-CBC6-CDAADA741E3F}"/>
              </a:ext>
            </a:extLst>
          </p:cNvPr>
          <p:cNvPicPr>
            <a:picLocks noChangeAspect="1"/>
          </p:cNvPicPr>
          <p:nvPr/>
        </p:nvPicPr>
        <p:blipFill>
          <a:blip r:embed="rId2"/>
          <a:stretch>
            <a:fillRect/>
          </a:stretch>
        </p:blipFill>
        <p:spPr>
          <a:xfrm>
            <a:off x="6543817" y="3104720"/>
            <a:ext cx="4778080" cy="2688433"/>
          </a:xfrm>
          <a:prstGeom prst="rect">
            <a:avLst/>
          </a:prstGeom>
        </p:spPr>
      </p:pic>
    </p:spTree>
    <p:extLst>
      <p:ext uri="{BB962C8B-B14F-4D97-AF65-F5344CB8AC3E}">
        <p14:creationId xmlns:p14="http://schemas.microsoft.com/office/powerpoint/2010/main" val="2971749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433705" y="361315"/>
            <a:ext cx="2280285" cy="575945"/>
          </a:xfrm>
          <a:prstGeom prst="roundRect">
            <a:avLst>
              <a:gd name="adj" fmla="val 26791"/>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1035" y="388620"/>
            <a:ext cx="1826260" cy="521970"/>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rPr>
              <a:t>专题引导</a:t>
            </a:r>
          </a:p>
        </p:txBody>
      </p:sp>
      <p:grpSp>
        <p:nvGrpSpPr>
          <p:cNvPr id="10" name="组合 9"/>
          <p:cNvGrpSpPr/>
          <p:nvPr/>
        </p:nvGrpSpPr>
        <p:grpSpPr>
          <a:xfrm>
            <a:off x="586702" y="1305176"/>
            <a:ext cx="5146931" cy="4139824"/>
            <a:chOff x="606" y="3420"/>
            <a:chExt cx="10317" cy="10642"/>
          </a:xfrm>
        </p:grpSpPr>
        <p:sp>
          <p:nvSpPr>
            <p:cNvPr id="7" name="矩形 6"/>
            <p:cNvSpPr/>
            <p:nvPr/>
          </p:nvSpPr>
          <p:spPr>
            <a:xfrm>
              <a:off x="606" y="3420"/>
              <a:ext cx="10317" cy="10642"/>
            </a:xfrm>
            <a:prstGeom prst="rect">
              <a:avLst/>
            </a:prstGeom>
            <a:solidFill>
              <a:srgbClr val="83A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65" y="3872"/>
              <a:ext cx="9809" cy="9724"/>
            </a:xfrm>
            <a:prstGeom prst="rect">
              <a:avLst/>
            </a:prstGeom>
            <a:noFill/>
          </p:spPr>
          <p:txBody>
            <a:bodyPr wrap="square" rtlCol="0" anchor="t">
              <a:spAutoFit/>
            </a:bodyPr>
            <a:lstStyle/>
            <a:p>
              <a:pPr indent="457200" algn="l" fontAlgn="auto">
                <a:lnSpc>
                  <a:spcPct val="150000"/>
                </a:lnSpc>
                <a:buNone/>
              </a:pPr>
              <a:r>
                <a:rPr lang="zh-CN" altLang="en-US" dirty="0">
                  <a:solidFill>
                    <a:schemeClr val="bg1"/>
                  </a:solidFill>
                  <a:latin typeface="思源黑体 CN Normal" panose="020B0400000000000000" charset="-122"/>
                  <a:ea typeface="思源黑体 CN Normal" panose="020B0400000000000000" charset="-122"/>
                  <a:sym typeface="+mn-ea"/>
                </a:rPr>
                <a:t>数字媒体是技术与艺术的结合。数字媒体涉及计算机技术、数字通信技术、数字信息处理技术和网络技术等多个学科，横跨文化、艺术、商业等多个领域。</a:t>
              </a:r>
              <a:endParaRPr lang="en-US" altLang="zh-CN" dirty="0">
                <a:solidFill>
                  <a:schemeClr val="bg1"/>
                </a:solidFill>
                <a:latin typeface="思源黑体 CN Normal" panose="020B0400000000000000" charset="-122"/>
                <a:ea typeface="思源黑体 CN Normal" panose="020B0400000000000000" charset="-122"/>
                <a:sym typeface="+mn-ea"/>
              </a:endParaRPr>
            </a:p>
            <a:p>
              <a:pPr indent="457200" algn="l" fontAlgn="auto">
                <a:lnSpc>
                  <a:spcPct val="150000"/>
                </a:lnSpc>
                <a:buNone/>
              </a:pPr>
              <a:r>
                <a:rPr lang="zh-CN" altLang="en-US">
                  <a:solidFill>
                    <a:schemeClr val="bg1"/>
                  </a:solidFill>
                  <a:latin typeface="思源黑体 CN Normal" panose="020B0400000000000000" charset="-122"/>
                  <a:ea typeface="思源黑体 CN Normal" panose="020B0400000000000000" charset="-122"/>
                  <a:sym typeface="+mn-ea"/>
                </a:rPr>
                <a:t>数字</a:t>
              </a:r>
              <a:r>
                <a:rPr lang="zh-CN" altLang="en-US" dirty="0">
                  <a:solidFill>
                    <a:schemeClr val="bg1"/>
                  </a:solidFill>
                  <a:latin typeface="思源黑体 CN Normal" panose="020B0400000000000000" charset="-122"/>
                  <a:ea typeface="思源黑体 CN Normal" panose="020B0400000000000000" charset="-122"/>
                  <a:sym typeface="+mn-ea"/>
                </a:rPr>
                <a:t>媒体是文化传播的重要方式之一，创造有趣的应用和产品是其核心。本专题通过实际案例展示数字媒体作品创作的基本流程，讲解如何将视频、声音、图片、文字有机融合到一起，实现作品创意。</a:t>
              </a:r>
            </a:p>
          </p:txBody>
        </p:sp>
      </p:grpSp>
      <p:sp>
        <p:nvSpPr>
          <p:cNvPr id="11" name="文本框 10">
            <a:extLst>
              <a:ext uri="{FF2B5EF4-FFF2-40B4-BE49-F238E27FC236}">
                <a16:creationId xmlns:a16="http://schemas.microsoft.com/office/drawing/2014/main" id="{09325AC6-3BF3-8674-794F-C9E8A8E538F7}"/>
              </a:ext>
            </a:extLst>
          </p:cNvPr>
          <p:cNvSpPr txBox="1"/>
          <p:nvPr/>
        </p:nvSpPr>
        <p:spPr>
          <a:xfrm>
            <a:off x="1956000" y="5734207"/>
            <a:ext cx="8279999" cy="729495"/>
          </a:xfrm>
          <a:prstGeom prst="rect">
            <a:avLst/>
          </a:prstGeom>
          <a:solidFill>
            <a:srgbClr val="FFC000"/>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tIns="0" rtlCol="0" anchor="t">
            <a:spAutoFit/>
          </a:bodyPr>
          <a:lstStyle/>
          <a:p>
            <a:pPr indent="457200" algn="l" fontAlgn="auto">
              <a:lnSpc>
                <a:spcPts val="2800"/>
              </a:lnSpc>
              <a:buNone/>
            </a:pPr>
            <a:r>
              <a:rPr lang="zh-CN" altLang="en-US" b="1" dirty="0">
                <a:solidFill>
                  <a:schemeClr val="bg1"/>
                </a:solidFill>
                <a:effectLst/>
                <a:latin typeface="微软雅黑" panose="020B0503020204020204" charset="-122"/>
                <a:ea typeface="微软雅黑" panose="020B0503020204020204" charset="-122"/>
                <a:cs typeface="微软雅黑" panose="020B0503020204020204" charset="-122"/>
                <a:sym typeface="+mn-ea"/>
              </a:rPr>
              <a:t>本专题设置了三个项目</a:t>
            </a:r>
            <a:r>
              <a:rPr lang="en-US" altLang="zh-CN" b="1" dirty="0">
                <a:solidFill>
                  <a:schemeClr val="bg1"/>
                </a:solidFill>
                <a:effectLst/>
                <a:latin typeface="微软雅黑" panose="020B0503020204020204" charset="-122"/>
                <a:ea typeface="微软雅黑" panose="020B0503020204020204" charset="-122"/>
                <a:cs typeface="微软雅黑" panose="020B0503020204020204" charset="-122"/>
                <a:sym typeface="+mn-ea"/>
              </a:rPr>
              <a:t>——</a:t>
            </a:r>
            <a:r>
              <a:rPr lang="zh-CN" altLang="en-US" b="1" dirty="0">
                <a:solidFill>
                  <a:schemeClr val="bg1"/>
                </a:solidFill>
                <a:effectLst/>
                <a:latin typeface="微软雅黑" panose="020B0503020204020204" charset="-122"/>
                <a:ea typeface="微软雅黑" panose="020B0503020204020204" charset="-122"/>
                <a:cs typeface="微软雅黑" panose="020B0503020204020204" charset="-122"/>
                <a:sym typeface="+mn-ea"/>
              </a:rPr>
              <a:t>端午节科普小动画制作、中国瓷器短视频制作和有机茶园全景图制作，可根据不同专业方向选择具体的教学项目。</a:t>
            </a:r>
            <a:endParaRPr lang="zh-CN" altLang="en-US" b="1" dirty="0">
              <a:effectLst/>
              <a:latin typeface="微软雅黑" panose="020B0503020204020204" charset="-122"/>
              <a:ea typeface="微软雅黑" panose="020B0503020204020204" charset="-122"/>
              <a:cs typeface="微软雅黑" panose="020B0503020204020204" charset="-122"/>
            </a:endParaRPr>
          </a:p>
        </p:txBody>
      </p:sp>
      <p:pic>
        <p:nvPicPr>
          <p:cNvPr id="3" name="图片 2">
            <a:extLst>
              <a:ext uri="{FF2B5EF4-FFF2-40B4-BE49-F238E27FC236}">
                <a16:creationId xmlns:a16="http://schemas.microsoft.com/office/drawing/2014/main" id="{0CF3947E-67E4-9FF5-8A8E-A68DAF5AE51F}"/>
              </a:ext>
            </a:extLst>
          </p:cNvPr>
          <p:cNvPicPr>
            <a:picLocks noChangeAspect="1"/>
          </p:cNvPicPr>
          <p:nvPr/>
        </p:nvPicPr>
        <p:blipFill>
          <a:blip r:embed="rId2"/>
          <a:stretch>
            <a:fillRect/>
          </a:stretch>
        </p:blipFill>
        <p:spPr>
          <a:xfrm>
            <a:off x="5952169" y="1554942"/>
            <a:ext cx="5653129" cy="374811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939745" y="1613929"/>
            <a:ext cx="10412255" cy="1748881"/>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328312" y="1808636"/>
            <a:ext cx="9735688" cy="1295868"/>
          </a:xfrm>
          <a:prstGeom prst="rect">
            <a:avLst/>
          </a:prstGeom>
          <a:noFill/>
        </p:spPr>
        <p:txBody>
          <a:bodyPr wrap="square" rtlCol="0" anchor="t">
            <a:spAutoFit/>
          </a:bodyPr>
          <a:lstStyle/>
          <a:p>
            <a:pPr indent="457200" fontAlgn="auto">
              <a:lnSpc>
                <a:spcPct val="150000"/>
              </a:lnSpc>
              <a:extLst>
                <a:ext uri="{35155182-B16C-46BC-9424-99874614C6A1}">
                  <wpsdc:indentchars xmlns:wpsdc="http://www.wps.cn/officeDocument/2017/drawingmlCustomData" xmlns="" val="200" checksum="59296752"/>
                </a:ext>
              </a:extLst>
            </a:pPr>
            <a:r>
              <a:rPr lang="zh-CN" altLang="en-US" dirty="0">
                <a:solidFill>
                  <a:schemeClr val="bg1"/>
                </a:solidFill>
              </a:rPr>
              <a:t>单击“</a:t>
            </a:r>
            <a:r>
              <a:rPr lang="en-US" altLang="zh-CN" dirty="0">
                <a:solidFill>
                  <a:schemeClr val="bg1"/>
                </a:solidFill>
              </a:rPr>
              <a:t>1. </a:t>
            </a:r>
            <a:r>
              <a:rPr lang="zh-CN" altLang="en-US" dirty="0">
                <a:solidFill>
                  <a:schemeClr val="bg1"/>
                </a:solidFill>
              </a:rPr>
              <a:t>加载图像”按钮，在打开的“添加图片”对话框中将拍摄的 </a:t>
            </a:r>
            <a:r>
              <a:rPr lang="en-US" altLang="zh-CN" dirty="0">
                <a:solidFill>
                  <a:schemeClr val="bg1"/>
                </a:solidFill>
              </a:rPr>
              <a:t>52 </a:t>
            </a:r>
            <a:r>
              <a:rPr lang="zh-CN" altLang="en-US" dirty="0">
                <a:solidFill>
                  <a:schemeClr val="bg1"/>
                </a:solidFill>
              </a:rPr>
              <a:t>张图片全部选中，单击“打开”按钮，导入素材图片。</a:t>
            </a:r>
            <a:endParaRPr lang="en-US" altLang="zh-CN" dirty="0">
              <a:solidFill>
                <a:schemeClr val="bg1"/>
              </a:solidFill>
            </a:endParaRPr>
          </a:p>
          <a:p>
            <a:pPr indent="457200" fontAlgn="auto">
              <a:lnSpc>
                <a:spcPct val="150000"/>
              </a:lnSpc>
              <a:extLst>
                <a:ext uri="{35155182-B16C-46BC-9424-99874614C6A1}">
                  <wpsdc:indentchars xmlns:wpsdc="http://www.wps.cn/officeDocument/2017/drawingmlCustomData" xmlns="" val="200" checksum="59296752"/>
                </a:ext>
              </a:extLst>
            </a:pPr>
            <a:r>
              <a:rPr lang="zh-CN" altLang="en-US" dirty="0">
                <a:solidFill>
                  <a:schemeClr val="bg1"/>
                </a:solidFill>
              </a:rPr>
              <a:t>单击“</a:t>
            </a:r>
            <a:r>
              <a:rPr lang="en-US" altLang="zh-CN" dirty="0">
                <a:solidFill>
                  <a:schemeClr val="bg1"/>
                </a:solidFill>
              </a:rPr>
              <a:t>2. </a:t>
            </a:r>
            <a:r>
              <a:rPr lang="zh-CN" altLang="en-US" dirty="0">
                <a:solidFill>
                  <a:schemeClr val="bg1"/>
                </a:solidFill>
              </a:rPr>
              <a:t>对准图像”按钮，系统自动创建控制点并对准图像。</a:t>
            </a:r>
            <a:endParaRPr lang="en-US" altLang="zh-CN" dirty="0">
              <a:solidFill>
                <a:schemeClr val="bg1"/>
              </a:solidFill>
            </a:endParaRPr>
          </a:p>
        </p:txBody>
      </p:sp>
      <p:sp>
        <p:nvSpPr>
          <p:cNvPr id="18" name="文本框 17">
            <a:extLst>
              <a:ext uri="{FF2B5EF4-FFF2-40B4-BE49-F238E27FC236}">
                <a16:creationId xmlns:a16="http://schemas.microsoft.com/office/drawing/2014/main" id="{71CAA167-136A-F290-0EED-F0046925769C}"/>
              </a:ext>
            </a:extLst>
          </p:cNvPr>
          <p:cNvSpPr txBox="1"/>
          <p:nvPr/>
        </p:nvSpPr>
        <p:spPr>
          <a:xfrm>
            <a:off x="3000000" y="6257727"/>
            <a:ext cx="22492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导入素材图片</a:t>
            </a:r>
            <a:endParaRPr lang="zh-CN" altLang="en-US" sz="1800" dirty="0">
              <a:sym typeface="+mn-lt"/>
            </a:endParaRPr>
          </a:p>
        </p:txBody>
      </p:sp>
      <p:sp>
        <p:nvSpPr>
          <p:cNvPr id="16" name="文本框 15">
            <a:extLst>
              <a:ext uri="{FF2B5EF4-FFF2-40B4-BE49-F238E27FC236}">
                <a16:creationId xmlns:a16="http://schemas.microsoft.com/office/drawing/2014/main" id="{E31705CE-0054-D2D2-7225-F0F5D7FA3A51}"/>
              </a:ext>
            </a:extLst>
          </p:cNvPr>
          <p:cNvSpPr txBox="1"/>
          <p:nvPr/>
        </p:nvSpPr>
        <p:spPr>
          <a:xfrm>
            <a:off x="9048115" y="60325"/>
            <a:ext cx="277050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    </a:t>
            </a:r>
            <a:r>
              <a:rPr lang="zh-CN" altLang="en-US" sz="2400" b="1" dirty="0">
                <a:solidFill>
                  <a:srgbClr val="FFFF00"/>
                </a:solidFill>
                <a:sym typeface="+mn-ea"/>
              </a:rPr>
              <a:t>合成全景图</a:t>
            </a:r>
          </a:p>
        </p:txBody>
      </p:sp>
      <p:grpSp>
        <p:nvGrpSpPr>
          <p:cNvPr id="17" name="组合 16">
            <a:extLst>
              <a:ext uri="{FF2B5EF4-FFF2-40B4-BE49-F238E27FC236}">
                <a16:creationId xmlns:a16="http://schemas.microsoft.com/office/drawing/2014/main" id="{ED1448F0-A7D8-5403-87CB-1CA1249BB9C1}"/>
              </a:ext>
            </a:extLst>
          </p:cNvPr>
          <p:cNvGrpSpPr/>
          <p:nvPr/>
        </p:nvGrpSpPr>
        <p:grpSpPr>
          <a:xfrm>
            <a:off x="939745" y="1053000"/>
            <a:ext cx="9866630" cy="431165"/>
            <a:chOff x="756" y="1873"/>
            <a:chExt cx="15538" cy="679"/>
          </a:xfrm>
        </p:grpSpPr>
        <p:sp>
          <p:nvSpPr>
            <p:cNvPr id="19" name="文本框 18">
              <a:extLst>
                <a:ext uri="{FF2B5EF4-FFF2-40B4-BE49-F238E27FC236}">
                  <a16:creationId xmlns:a16="http://schemas.microsoft.com/office/drawing/2014/main" id="{66EFF911-C6CE-B701-A067-05AFF839EF7D}"/>
                </a:ext>
              </a:extLst>
            </p:cNvPr>
            <p:cNvSpPr txBox="1"/>
            <p:nvPr/>
          </p:nvSpPr>
          <p:spPr>
            <a:xfrm>
              <a:off x="1887" y="1873"/>
              <a:ext cx="1440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加载图像</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20" name="圆角矩形 12">
              <a:extLst>
                <a:ext uri="{FF2B5EF4-FFF2-40B4-BE49-F238E27FC236}">
                  <a16:creationId xmlns:a16="http://schemas.microsoft.com/office/drawing/2014/main" id="{3AB3D8C2-3229-ED3B-1C84-693AF6B7E30B}"/>
                </a:ext>
              </a:extLst>
            </p:cNvPr>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pic>
        <p:nvPicPr>
          <p:cNvPr id="5" name="图片 4">
            <a:extLst>
              <a:ext uri="{FF2B5EF4-FFF2-40B4-BE49-F238E27FC236}">
                <a16:creationId xmlns:a16="http://schemas.microsoft.com/office/drawing/2014/main" id="{BAAE842D-5A3F-3ABE-59A8-D4C8AA2AFC6C}"/>
              </a:ext>
            </a:extLst>
          </p:cNvPr>
          <p:cNvPicPr>
            <a:picLocks noChangeAspect="1"/>
          </p:cNvPicPr>
          <p:nvPr/>
        </p:nvPicPr>
        <p:blipFill>
          <a:blip r:embed="rId2"/>
          <a:stretch>
            <a:fillRect/>
          </a:stretch>
        </p:blipFill>
        <p:spPr>
          <a:xfrm>
            <a:off x="1848000" y="3559143"/>
            <a:ext cx="4129933" cy="2627063"/>
          </a:xfrm>
          <a:prstGeom prst="rect">
            <a:avLst/>
          </a:prstGeom>
        </p:spPr>
      </p:pic>
      <p:pic>
        <p:nvPicPr>
          <p:cNvPr id="7" name="图片 6">
            <a:extLst>
              <a:ext uri="{FF2B5EF4-FFF2-40B4-BE49-F238E27FC236}">
                <a16:creationId xmlns:a16="http://schemas.microsoft.com/office/drawing/2014/main" id="{D3F60D06-4319-BC6B-F34A-6B171D21AEE4}"/>
              </a:ext>
            </a:extLst>
          </p:cNvPr>
          <p:cNvPicPr>
            <a:picLocks noChangeAspect="1"/>
          </p:cNvPicPr>
          <p:nvPr/>
        </p:nvPicPr>
        <p:blipFill>
          <a:blip r:embed="rId3"/>
          <a:stretch>
            <a:fillRect/>
          </a:stretch>
        </p:blipFill>
        <p:spPr>
          <a:xfrm>
            <a:off x="6511648" y="3549504"/>
            <a:ext cx="3832352" cy="2627063"/>
          </a:xfrm>
          <a:prstGeom prst="rect">
            <a:avLst/>
          </a:prstGeom>
        </p:spPr>
      </p:pic>
      <p:sp>
        <p:nvSpPr>
          <p:cNvPr id="23" name="文本框 22">
            <a:extLst>
              <a:ext uri="{FF2B5EF4-FFF2-40B4-BE49-F238E27FC236}">
                <a16:creationId xmlns:a16="http://schemas.microsoft.com/office/drawing/2014/main" id="{6415DE35-0F3F-9217-E312-38C57CE6ACAF}"/>
              </a:ext>
            </a:extLst>
          </p:cNvPr>
          <p:cNvSpPr txBox="1"/>
          <p:nvPr/>
        </p:nvSpPr>
        <p:spPr>
          <a:xfrm>
            <a:off x="7303224" y="6234233"/>
            <a:ext cx="22492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系统自动对准图像</a:t>
            </a:r>
            <a:endParaRPr lang="zh-CN" altLang="en-US" sz="1800" dirty="0">
              <a:sym typeface="+mn-lt"/>
            </a:endParaRPr>
          </a:p>
        </p:txBody>
      </p:sp>
    </p:spTree>
    <p:extLst>
      <p:ext uri="{BB962C8B-B14F-4D97-AF65-F5344CB8AC3E}">
        <p14:creationId xmlns:p14="http://schemas.microsoft.com/office/powerpoint/2010/main" val="760596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up)">
                                      <p:cBhvr>
                                        <p:cTn id="1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141283" y="1125000"/>
            <a:ext cx="10224000" cy="1584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358616" y="1228794"/>
            <a:ext cx="9789333" cy="1294585"/>
          </a:xfrm>
          <a:prstGeom prst="rect">
            <a:avLst/>
          </a:prstGeom>
          <a:noFill/>
        </p:spPr>
        <p:txBody>
          <a:bodyPr wrap="square" rtlCol="0" anchor="t">
            <a:spAutoFit/>
          </a:bodyPr>
          <a:lstStyle/>
          <a:p>
            <a:pPr indent="457200" fontAlgn="auto">
              <a:lnSpc>
                <a:spcPct val="150000"/>
              </a:lnSpc>
              <a:extLst>
                <a:ext uri="{35155182-B16C-46BC-9424-99874614C6A1}">
                  <wpsdc:indentchars xmlns:wpsdc="http://www.wps.cn/officeDocument/2017/drawingmlCustomData" xmlns="" val="200" checksum="59296752"/>
                </a:ext>
              </a:extLst>
            </a:pPr>
            <a:r>
              <a:rPr lang="zh-CN" altLang="en-US" dirty="0">
                <a:solidFill>
                  <a:schemeClr val="bg1"/>
                </a:solidFill>
              </a:rPr>
              <a:t>软件分析完图片后，根据分析结果提示部分图片无法匹配，需要手动添加控制点。单击“是”按钮进入“控制点”选项卡。在左侧编号中选中 </a:t>
            </a:r>
            <a:r>
              <a:rPr lang="en-US" altLang="zh-CN" dirty="0">
                <a:solidFill>
                  <a:schemeClr val="bg1"/>
                </a:solidFill>
              </a:rPr>
              <a:t>48 </a:t>
            </a:r>
            <a:r>
              <a:rPr lang="zh-CN" altLang="en-US" dirty="0">
                <a:solidFill>
                  <a:schemeClr val="bg1"/>
                </a:solidFill>
              </a:rPr>
              <a:t>号，在右侧编号中选中 </a:t>
            </a:r>
            <a:r>
              <a:rPr lang="en-US" altLang="zh-CN" dirty="0">
                <a:solidFill>
                  <a:schemeClr val="bg1"/>
                </a:solidFill>
              </a:rPr>
              <a:t>49 </a:t>
            </a:r>
            <a:r>
              <a:rPr lang="zh-CN" altLang="en-US" dirty="0">
                <a:solidFill>
                  <a:schemeClr val="bg1"/>
                </a:solidFill>
              </a:rPr>
              <a:t>号，可以看到软件并未标注控制点，并且图片为白色，这是因为天空的颜色为白色。</a:t>
            </a:r>
            <a:endParaRPr lang="en-US" altLang="zh-CN" dirty="0">
              <a:solidFill>
                <a:schemeClr val="bg1"/>
              </a:solidFill>
            </a:endParaRPr>
          </a:p>
        </p:txBody>
      </p:sp>
      <p:sp>
        <p:nvSpPr>
          <p:cNvPr id="18" name="文本框 17">
            <a:extLst>
              <a:ext uri="{FF2B5EF4-FFF2-40B4-BE49-F238E27FC236}">
                <a16:creationId xmlns:a16="http://schemas.microsoft.com/office/drawing/2014/main" id="{71CAA167-136A-F290-0EED-F0046925769C}"/>
              </a:ext>
            </a:extLst>
          </p:cNvPr>
          <p:cNvSpPr txBox="1"/>
          <p:nvPr/>
        </p:nvSpPr>
        <p:spPr>
          <a:xfrm>
            <a:off x="1534775" y="5085000"/>
            <a:ext cx="31852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提示需要手动添加控制点</a:t>
            </a:r>
            <a:endParaRPr lang="zh-CN" altLang="en-US" sz="1800" dirty="0">
              <a:sym typeface="+mn-lt"/>
            </a:endParaRPr>
          </a:p>
        </p:txBody>
      </p:sp>
      <p:sp>
        <p:nvSpPr>
          <p:cNvPr id="17" name="文本框 16">
            <a:extLst>
              <a:ext uri="{FF2B5EF4-FFF2-40B4-BE49-F238E27FC236}">
                <a16:creationId xmlns:a16="http://schemas.microsoft.com/office/drawing/2014/main" id="{E4043FD0-65CD-56D0-C758-17B2F7DDA189}"/>
              </a:ext>
            </a:extLst>
          </p:cNvPr>
          <p:cNvSpPr txBox="1"/>
          <p:nvPr/>
        </p:nvSpPr>
        <p:spPr>
          <a:xfrm>
            <a:off x="9048115" y="60325"/>
            <a:ext cx="277050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    </a:t>
            </a:r>
            <a:r>
              <a:rPr lang="zh-CN" altLang="en-US" sz="2400" b="1" dirty="0">
                <a:solidFill>
                  <a:srgbClr val="FFFF00"/>
                </a:solidFill>
                <a:sym typeface="+mn-ea"/>
              </a:rPr>
              <a:t>合成全景图</a:t>
            </a:r>
          </a:p>
        </p:txBody>
      </p:sp>
      <p:pic>
        <p:nvPicPr>
          <p:cNvPr id="4" name="图片 3">
            <a:extLst>
              <a:ext uri="{FF2B5EF4-FFF2-40B4-BE49-F238E27FC236}">
                <a16:creationId xmlns:a16="http://schemas.microsoft.com/office/drawing/2014/main" id="{A3169B00-C456-6EC1-09AC-27D75AC67101}"/>
              </a:ext>
            </a:extLst>
          </p:cNvPr>
          <p:cNvPicPr>
            <a:picLocks noChangeAspect="1"/>
          </p:cNvPicPr>
          <p:nvPr/>
        </p:nvPicPr>
        <p:blipFill>
          <a:blip r:embed="rId2"/>
          <a:stretch>
            <a:fillRect/>
          </a:stretch>
        </p:blipFill>
        <p:spPr>
          <a:xfrm>
            <a:off x="4716957" y="2846439"/>
            <a:ext cx="6430992" cy="3593248"/>
          </a:xfrm>
          <a:prstGeom prst="rect">
            <a:avLst/>
          </a:prstGeom>
        </p:spPr>
      </p:pic>
    </p:spTree>
    <p:extLst>
      <p:ext uri="{BB962C8B-B14F-4D97-AF65-F5344CB8AC3E}">
        <p14:creationId xmlns:p14="http://schemas.microsoft.com/office/powerpoint/2010/main" val="1724659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1020445" y="1160944"/>
            <a:ext cx="5186680" cy="431165"/>
            <a:chOff x="756" y="1873"/>
            <a:chExt cx="8168" cy="679"/>
          </a:xfrm>
        </p:grpSpPr>
        <p:sp>
          <p:nvSpPr>
            <p:cNvPr id="11" name="文本框 10"/>
            <p:cNvSpPr txBox="1"/>
            <p:nvPr/>
          </p:nvSpPr>
          <p:spPr>
            <a:xfrm>
              <a:off x="1887" y="1873"/>
              <a:ext cx="703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编辑图像</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22" name="圆角矩形 105">
            <a:extLst>
              <a:ext uri="{FF2B5EF4-FFF2-40B4-BE49-F238E27FC236}">
                <a16:creationId xmlns:a16="http://schemas.microsoft.com/office/drawing/2014/main" id="{22296E83-875A-5609-35E8-CE99EC3A47F2}"/>
              </a:ext>
            </a:extLst>
          </p:cNvPr>
          <p:cNvSpPr/>
          <p:nvPr/>
        </p:nvSpPr>
        <p:spPr>
          <a:xfrm>
            <a:off x="917540" y="2148533"/>
            <a:ext cx="5071764" cy="3582053"/>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23" name="文本框 22">
            <a:extLst>
              <a:ext uri="{FF2B5EF4-FFF2-40B4-BE49-F238E27FC236}">
                <a16:creationId xmlns:a16="http://schemas.microsoft.com/office/drawing/2014/main" id="{99D94712-BF7C-3A72-0912-E37C11A23963}"/>
              </a:ext>
            </a:extLst>
          </p:cNvPr>
          <p:cNvSpPr txBox="1"/>
          <p:nvPr/>
        </p:nvSpPr>
        <p:spPr>
          <a:xfrm>
            <a:off x="1360153" y="2430708"/>
            <a:ext cx="4137235" cy="2956579"/>
          </a:xfrm>
          <a:prstGeom prst="rect">
            <a:avLst/>
          </a:prstGeom>
          <a:noFill/>
        </p:spPr>
        <p:txBody>
          <a:bodyPr wrap="square" rtlCol="0" anchor="t">
            <a:spAutoFit/>
          </a:bodyPr>
          <a:lstStyle/>
          <a:p>
            <a:pPr indent="457200" fontAlgn="auto">
              <a:lnSpc>
                <a:spcPct val="150000"/>
              </a:lnSpc>
              <a:extLst>
                <a:ext uri="{35155182-B16C-46BC-9424-99874614C6A1}">
                  <wpsdc:indentchars xmlns:wpsdc="http://www.wps.cn/officeDocument/2017/drawingmlCustomData" xmlns="" val="200" checksum="59296752"/>
                </a:ext>
              </a:extLst>
            </a:pPr>
            <a:r>
              <a:rPr lang="zh-CN" altLang="en-US" dirty="0">
                <a:solidFill>
                  <a:schemeClr val="bg1"/>
                </a:solidFill>
              </a:rPr>
              <a:t>单击“全景编辑器”按钮 打开全景编辑器，如图 </a:t>
            </a:r>
            <a:r>
              <a:rPr lang="en-US" altLang="zh-CN" dirty="0">
                <a:solidFill>
                  <a:schemeClr val="bg1"/>
                </a:solidFill>
              </a:rPr>
              <a:t>4-3-13 </a:t>
            </a:r>
            <a:r>
              <a:rPr lang="zh-CN" altLang="en-US" dirty="0">
                <a:solidFill>
                  <a:schemeClr val="bg1"/>
                </a:solidFill>
              </a:rPr>
              <a:t>所示。可以看到天空处（见图 </a:t>
            </a:r>
            <a:r>
              <a:rPr lang="en-US" altLang="zh-CN" dirty="0">
                <a:solidFill>
                  <a:schemeClr val="bg1"/>
                </a:solidFill>
              </a:rPr>
              <a:t>①</a:t>
            </a:r>
            <a:r>
              <a:rPr lang="zh-CN" altLang="en-US" dirty="0">
                <a:solidFill>
                  <a:schemeClr val="bg1"/>
                </a:solidFill>
              </a:rPr>
              <a:t>）并无图片，而本该为天空的 </a:t>
            </a:r>
            <a:r>
              <a:rPr lang="en-US" altLang="zh-CN" dirty="0">
                <a:solidFill>
                  <a:schemeClr val="bg1"/>
                </a:solidFill>
              </a:rPr>
              <a:t>48</a:t>
            </a:r>
            <a:r>
              <a:rPr lang="zh-CN" altLang="en-US" dirty="0">
                <a:solidFill>
                  <a:schemeClr val="bg1"/>
                </a:solidFill>
              </a:rPr>
              <a:t>、</a:t>
            </a:r>
            <a:r>
              <a:rPr lang="en-US" altLang="zh-CN" dirty="0">
                <a:solidFill>
                  <a:schemeClr val="bg1"/>
                </a:solidFill>
              </a:rPr>
              <a:t>49 </a:t>
            </a:r>
            <a:r>
              <a:rPr lang="zh-CN" altLang="en-US" dirty="0">
                <a:solidFill>
                  <a:schemeClr val="bg1"/>
                </a:solidFill>
              </a:rPr>
              <a:t>号图却被重叠放在了 </a:t>
            </a:r>
            <a:r>
              <a:rPr lang="en-US" altLang="zh-CN" dirty="0">
                <a:solidFill>
                  <a:schemeClr val="bg1"/>
                </a:solidFill>
              </a:rPr>
              <a:t>11</a:t>
            </a:r>
            <a:r>
              <a:rPr lang="zh-CN" altLang="en-US" dirty="0">
                <a:solidFill>
                  <a:schemeClr val="bg1"/>
                </a:solidFill>
              </a:rPr>
              <a:t>、</a:t>
            </a:r>
            <a:r>
              <a:rPr lang="en-US" altLang="zh-CN" dirty="0">
                <a:solidFill>
                  <a:schemeClr val="bg1"/>
                </a:solidFill>
              </a:rPr>
              <a:t>12 </a:t>
            </a:r>
            <a:r>
              <a:rPr lang="zh-CN" altLang="en-US" dirty="0">
                <a:solidFill>
                  <a:schemeClr val="bg1"/>
                </a:solidFill>
              </a:rPr>
              <a:t>号图中间（见图 </a:t>
            </a:r>
            <a:r>
              <a:rPr lang="en-US" altLang="zh-CN" dirty="0">
                <a:solidFill>
                  <a:schemeClr val="bg1"/>
                </a:solidFill>
              </a:rPr>
              <a:t>②</a:t>
            </a:r>
            <a:r>
              <a:rPr lang="zh-CN" altLang="en-US" dirty="0">
                <a:solidFill>
                  <a:schemeClr val="bg1"/>
                </a:solidFill>
              </a:rPr>
              <a:t>），使水平视角产生了差错，这就需要将 </a:t>
            </a:r>
            <a:r>
              <a:rPr lang="en-US" altLang="zh-CN" dirty="0">
                <a:solidFill>
                  <a:schemeClr val="bg1"/>
                </a:solidFill>
              </a:rPr>
              <a:t>48</a:t>
            </a:r>
            <a:r>
              <a:rPr lang="zh-CN" altLang="en-US" dirty="0">
                <a:solidFill>
                  <a:schemeClr val="bg1"/>
                </a:solidFill>
              </a:rPr>
              <a:t>、</a:t>
            </a:r>
            <a:r>
              <a:rPr lang="en-US" altLang="zh-CN" dirty="0">
                <a:solidFill>
                  <a:schemeClr val="bg1"/>
                </a:solidFill>
              </a:rPr>
              <a:t>49 </a:t>
            </a:r>
            <a:r>
              <a:rPr lang="zh-CN" altLang="en-US" dirty="0">
                <a:solidFill>
                  <a:schemeClr val="bg1"/>
                </a:solidFill>
              </a:rPr>
              <a:t>号图拖拽到</a:t>
            </a:r>
            <a:r>
              <a:rPr lang="en-US" altLang="zh-CN" dirty="0">
                <a:solidFill>
                  <a:schemeClr val="bg1"/>
                </a:solidFill>
              </a:rPr>
              <a:t>①</a:t>
            </a:r>
            <a:r>
              <a:rPr lang="zh-CN" altLang="en-US" dirty="0">
                <a:solidFill>
                  <a:schemeClr val="bg1"/>
                </a:solidFill>
              </a:rPr>
              <a:t>的位置来补充天空。</a:t>
            </a:r>
            <a:endParaRPr lang="en-US" altLang="zh-CN" dirty="0">
              <a:solidFill>
                <a:schemeClr val="bg1"/>
              </a:solidFill>
            </a:endParaRPr>
          </a:p>
        </p:txBody>
      </p:sp>
      <p:sp>
        <p:nvSpPr>
          <p:cNvPr id="24" name="文本框 23">
            <a:extLst>
              <a:ext uri="{FF2B5EF4-FFF2-40B4-BE49-F238E27FC236}">
                <a16:creationId xmlns:a16="http://schemas.microsoft.com/office/drawing/2014/main" id="{375EE057-3FFC-BA0E-6072-5F29FC59F3F6}"/>
              </a:ext>
            </a:extLst>
          </p:cNvPr>
          <p:cNvSpPr txBox="1"/>
          <p:nvPr/>
        </p:nvSpPr>
        <p:spPr>
          <a:xfrm>
            <a:off x="8256000" y="5877000"/>
            <a:ext cx="22492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　打开全景编辑器</a:t>
            </a:r>
            <a:endParaRPr lang="zh-CN" altLang="en-US" sz="1800" dirty="0">
              <a:sym typeface="+mn-lt"/>
            </a:endParaRPr>
          </a:p>
        </p:txBody>
      </p:sp>
      <p:sp>
        <p:nvSpPr>
          <p:cNvPr id="19" name="文本框 18">
            <a:extLst>
              <a:ext uri="{FF2B5EF4-FFF2-40B4-BE49-F238E27FC236}">
                <a16:creationId xmlns:a16="http://schemas.microsoft.com/office/drawing/2014/main" id="{74374618-6213-5812-9FBC-29303962C201}"/>
              </a:ext>
            </a:extLst>
          </p:cNvPr>
          <p:cNvSpPr txBox="1"/>
          <p:nvPr/>
        </p:nvSpPr>
        <p:spPr>
          <a:xfrm>
            <a:off x="9048115" y="60325"/>
            <a:ext cx="277050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    </a:t>
            </a:r>
            <a:r>
              <a:rPr lang="zh-CN" altLang="en-US" sz="2400" b="1" dirty="0">
                <a:solidFill>
                  <a:srgbClr val="FFFF00"/>
                </a:solidFill>
                <a:sym typeface="+mn-ea"/>
              </a:rPr>
              <a:t>合成全景图</a:t>
            </a:r>
          </a:p>
        </p:txBody>
      </p:sp>
      <p:pic>
        <p:nvPicPr>
          <p:cNvPr id="4" name="图片 3">
            <a:extLst>
              <a:ext uri="{FF2B5EF4-FFF2-40B4-BE49-F238E27FC236}">
                <a16:creationId xmlns:a16="http://schemas.microsoft.com/office/drawing/2014/main" id="{43196552-3F8A-AF20-EC2B-C89E35879913}"/>
              </a:ext>
            </a:extLst>
          </p:cNvPr>
          <p:cNvPicPr>
            <a:picLocks noChangeAspect="1"/>
          </p:cNvPicPr>
          <p:nvPr/>
        </p:nvPicPr>
        <p:blipFill>
          <a:blip r:embed="rId2"/>
          <a:stretch>
            <a:fillRect/>
          </a:stretch>
        </p:blipFill>
        <p:spPr>
          <a:xfrm>
            <a:off x="6744000" y="2246660"/>
            <a:ext cx="4680000" cy="3351112"/>
          </a:xfrm>
          <a:prstGeom prst="rect">
            <a:avLst/>
          </a:prstGeom>
        </p:spPr>
      </p:pic>
    </p:spTree>
    <p:extLst>
      <p:ext uri="{BB962C8B-B14F-4D97-AF65-F5344CB8AC3E}">
        <p14:creationId xmlns:p14="http://schemas.microsoft.com/office/powerpoint/2010/main" val="4095719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05">
            <a:extLst>
              <a:ext uri="{FF2B5EF4-FFF2-40B4-BE49-F238E27FC236}">
                <a16:creationId xmlns:a16="http://schemas.microsoft.com/office/drawing/2014/main" id="{BE94257D-E9FB-7157-48CA-FC85ABE56704}"/>
              </a:ext>
            </a:extLst>
          </p:cNvPr>
          <p:cNvSpPr/>
          <p:nvPr/>
        </p:nvSpPr>
        <p:spPr>
          <a:xfrm>
            <a:off x="912743" y="1200654"/>
            <a:ext cx="10727258" cy="1652346"/>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21" name="文本框 20">
            <a:extLst>
              <a:ext uri="{FF2B5EF4-FFF2-40B4-BE49-F238E27FC236}">
                <a16:creationId xmlns:a16="http://schemas.microsoft.com/office/drawing/2014/main" id="{D875D340-82CE-E6BA-4236-C431AF9ABF63}"/>
              </a:ext>
            </a:extLst>
          </p:cNvPr>
          <p:cNvSpPr txBox="1"/>
          <p:nvPr/>
        </p:nvSpPr>
        <p:spPr>
          <a:xfrm>
            <a:off x="1085284" y="1331579"/>
            <a:ext cx="10338716" cy="1294585"/>
          </a:xfrm>
          <a:prstGeom prst="rect">
            <a:avLst/>
          </a:prstGeom>
          <a:noFill/>
        </p:spPr>
        <p:txBody>
          <a:bodyPr wrap="square" rtlCol="0" anchor="t">
            <a:spAutoFit/>
          </a:bodyPr>
          <a:lstStyle/>
          <a:p>
            <a:pPr indent="457200" fontAlgn="auto">
              <a:lnSpc>
                <a:spcPct val="150000"/>
              </a:lnSpc>
              <a:extLst>
                <a:ext uri="{35155182-B16C-46BC-9424-99874614C6A1}">
                  <wpsdc:indentchars xmlns:wpsdc="http://www.wps.cn/officeDocument/2017/drawingmlCustomData" xmlns="" val="200" checksum="59296752"/>
                </a:ext>
              </a:extLst>
            </a:pPr>
            <a:r>
              <a:rPr lang="zh-CN" altLang="en-US" dirty="0">
                <a:solidFill>
                  <a:schemeClr val="bg1"/>
                </a:solidFill>
              </a:rPr>
              <a:t>单击“编辑单张图像”（见图 </a:t>
            </a:r>
            <a:r>
              <a:rPr lang="en-US" altLang="zh-CN" dirty="0">
                <a:solidFill>
                  <a:schemeClr val="bg1"/>
                </a:solidFill>
              </a:rPr>
              <a:t>①</a:t>
            </a:r>
            <a:r>
              <a:rPr lang="zh-CN" altLang="en-US" dirty="0">
                <a:solidFill>
                  <a:schemeClr val="bg1"/>
                </a:solidFill>
              </a:rPr>
              <a:t>）和“选择鼠标指针下的图像”（见图 </a:t>
            </a:r>
            <a:r>
              <a:rPr lang="en-US" altLang="zh-CN" dirty="0">
                <a:solidFill>
                  <a:schemeClr val="bg1"/>
                </a:solidFill>
              </a:rPr>
              <a:t>②</a:t>
            </a:r>
            <a:r>
              <a:rPr lang="zh-CN" altLang="en-US" dirty="0">
                <a:solidFill>
                  <a:schemeClr val="bg1"/>
                </a:solidFill>
              </a:rPr>
              <a:t>）两个按钮，打开对应功能。并拖拽 </a:t>
            </a:r>
            <a:r>
              <a:rPr lang="en-US" altLang="zh-CN" dirty="0">
                <a:solidFill>
                  <a:schemeClr val="bg1"/>
                </a:solidFill>
              </a:rPr>
              <a:t>48</a:t>
            </a:r>
            <a:r>
              <a:rPr lang="zh-CN" altLang="en-US" dirty="0">
                <a:solidFill>
                  <a:schemeClr val="bg1"/>
                </a:solidFill>
              </a:rPr>
              <a:t>、</a:t>
            </a:r>
            <a:r>
              <a:rPr lang="en-US" altLang="zh-CN" dirty="0">
                <a:solidFill>
                  <a:schemeClr val="bg1"/>
                </a:solidFill>
              </a:rPr>
              <a:t>49 </a:t>
            </a:r>
            <a:r>
              <a:rPr lang="zh-CN" altLang="en-US" dirty="0">
                <a:solidFill>
                  <a:schemeClr val="bg1"/>
                </a:solidFill>
              </a:rPr>
              <a:t>号图到天空位置（见图 </a:t>
            </a:r>
            <a:r>
              <a:rPr lang="en-US" altLang="zh-CN" dirty="0">
                <a:solidFill>
                  <a:schemeClr val="bg1"/>
                </a:solidFill>
              </a:rPr>
              <a:t>③</a:t>
            </a:r>
            <a:r>
              <a:rPr lang="zh-CN" altLang="en-US" dirty="0">
                <a:solidFill>
                  <a:schemeClr val="bg1"/>
                </a:solidFill>
              </a:rPr>
              <a:t>）。调整完毕后，按 </a:t>
            </a:r>
            <a:r>
              <a:rPr lang="en-US" altLang="zh-CN" dirty="0">
                <a:solidFill>
                  <a:schemeClr val="bg1"/>
                </a:solidFill>
              </a:rPr>
              <a:t>F5 </a:t>
            </a:r>
            <a:r>
              <a:rPr lang="zh-CN" altLang="en-US" dirty="0">
                <a:solidFill>
                  <a:schemeClr val="bg1"/>
                </a:solidFill>
              </a:rPr>
              <a:t>键优化调整结果。调整 </a:t>
            </a:r>
            <a:r>
              <a:rPr lang="en-US" altLang="zh-CN" dirty="0">
                <a:solidFill>
                  <a:schemeClr val="bg1"/>
                </a:solidFill>
              </a:rPr>
              <a:t>48</a:t>
            </a:r>
            <a:r>
              <a:rPr lang="zh-CN" altLang="en-US" dirty="0">
                <a:solidFill>
                  <a:schemeClr val="bg1"/>
                </a:solidFill>
              </a:rPr>
              <a:t>、</a:t>
            </a:r>
            <a:r>
              <a:rPr lang="en-US" altLang="zh-CN" dirty="0">
                <a:solidFill>
                  <a:schemeClr val="bg1"/>
                </a:solidFill>
              </a:rPr>
              <a:t>49 </a:t>
            </a:r>
            <a:r>
              <a:rPr lang="zh-CN" altLang="en-US" dirty="0">
                <a:solidFill>
                  <a:schemeClr val="bg1"/>
                </a:solidFill>
              </a:rPr>
              <a:t>号图位置如图所示。</a:t>
            </a:r>
          </a:p>
        </p:txBody>
      </p:sp>
      <p:sp>
        <p:nvSpPr>
          <p:cNvPr id="22" name="文本框 21">
            <a:extLst>
              <a:ext uri="{FF2B5EF4-FFF2-40B4-BE49-F238E27FC236}">
                <a16:creationId xmlns:a16="http://schemas.microsoft.com/office/drawing/2014/main" id="{EFD73A6E-8B1B-ABB8-85F6-66BA22B14834}"/>
              </a:ext>
            </a:extLst>
          </p:cNvPr>
          <p:cNvSpPr txBox="1"/>
          <p:nvPr/>
        </p:nvSpPr>
        <p:spPr>
          <a:xfrm>
            <a:off x="6096000" y="6021000"/>
            <a:ext cx="27360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　调整 </a:t>
            </a:r>
            <a:r>
              <a:rPr lang="en-US" altLang="zh-CN" dirty="0">
                <a:sym typeface="+mn-lt"/>
              </a:rPr>
              <a:t>48</a:t>
            </a:r>
            <a:r>
              <a:rPr lang="zh-CN" altLang="en-US" dirty="0">
                <a:sym typeface="+mn-lt"/>
              </a:rPr>
              <a:t>、</a:t>
            </a:r>
            <a:r>
              <a:rPr lang="en-US" altLang="zh-CN" dirty="0">
                <a:sym typeface="+mn-lt"/>
              </a:rPr>
              <a:t>49 </a:t>
            </a:r>
            <a:r>
              <a:rPr lang="zh-CN" altLang="en-US" dirty="0">
                <a:sym typeface="+mn-lt"/>
              </a:rPr>
              <a:t>号图位置</a:t>
            </a:r>
            <a:endParaRPr lang="zh-CN" altLang="en-US" sz="1800" dirty="0">
              <a:sym typeface="+mn-lt"/>
            </a:endParaRPr>
          </a:p>
        </p:txBody>
      </p:sp>
      <p:sp>
        <p:nvSpPr>
          <p:cNvPr id="15" name="文本框 14">
            <a:extLst>
              <a:ext uri="{FF2B5EF4-FFF2-40B4-BE49-F238E27FC236}">
                <a16:creationId xmlns:a16="http://schemas.microsoft.com/office/drawing/2014/main" id="{8663D936-30A8-D2DD-567F-3D6524092B1C}"/>
              </a:ext>
            </a:extLst>
          </p:cNvPr>
          <p:cNvSpPr txBox="1"/>
          <p:nvPr/>
        </p:nvSpPr>
        <p:spPr>
          <a:xfrm>
            <a:off x="9048115" y="60325"/>
            <a:ext cx="277050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    </a:t>
            </a:r>
            <a:r>
              <a:rPr lang="zh-CN" altLang="en-US" sz="2400" b="1" dirty="0">
                <a:solidFill>
                  <a:srgbClr val="FFFF00"/>
                </a:solidFill>
                <a:sym typeface="+mn-ea"/>
              </a:rPr>
              <a:t>合成全景图</a:t>
            </a:r>
          </a:p>
        </p:txBody>
      </p:sp>
      <p:pic>
        <p:nvPicPr>
          <p:cNvPr id="4" name="图片 3">
            <a:extLst>
              <a:ext uri="{FF2B5EF4-FFF2-40B4-BE49-F238E27FC236}">
                <a16:creationId xmlns:a16="http://schemas.microsoft.com/office/drawing/2014/main" id="{83364A4F-FCAD-49E3-2C25-7923821A9D82}"/>
              </a:ext>
            </a:extLst>
          </p:cNvPr>
          <p:cNvPicPr>
            <a:picLocks noChangeAspect="1"/>
          </p:cNvPicPr>
          <p:nvPr/>
        </p:nvPicPr>
        <p:blipFill>
          <a:blip r:embed="rId2"/>
          <a:stretch>
            <a:fillRect/>
          </a:stretch>
        </p:blipFill>
        <p:spPr>
          <a:xfrm>
            <a:off x="4584000" y="2350321"/>
            <a:ext cx="4956361" cy="3516657"/>
          </a:xfrm>
          <a:prstGeom prst="rect">
            <a:avLst/>
          </a:prstGeom>
        </p:spPr>
      </p:pic>
    </p:spTree>
    <p:extLst>
      <p:ext uri="{BB962C8B-B14F-4D97-AF65-F5344CB8AC3E}">
        <p14:creationId xmlns:p14="http://schemas.microsoft.com/office/powerpoint/2010/main" val="291569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29957" y="1358190"/>
            <a:ext cx="5400145" cy="431165"/>
            <a:chOff x="756" y="1873"/>
            <a:chExt cx="9123" cy="679"/>
          </a:xfrm>
        </p:grpSpPr>
        <p:sp>
          <p:nvSpPr>
            <p:cNvPr id="9" name="文本框 8"/>
            <p:cNvSpPr txBox="1"/>
            <p:nvPr/>
          </p:nvSpPr>
          <p:spPr>
            <a:xfrm>
              <a:off x="1887" y="1873"/>
              <a:ext cx="7992"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创建全景图</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0" name="圆角矩形 9"/>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4</a:t>
              </a:r>
            </a:p>
          </p:txBody>
        </p:sp>
      </p:grpSp>
      <p:sp>
        <p:nvSpPr>
          <p:cNvPr id="20" name="圆角矩形 105">
            <a:extLst>
              <a:ext uri="{FF2B5EF4-FFF2-40B4-BE49-F238E27FC236}">
                <a16:creationId xmlns:a16="http://schemas.microsoft.com/office/drawing/2014/main" id="{BE94257D-E9FB-7157-48CA-FC85ABE56704}"/>
              </a:ext>
            </a:extLst>
          </p:cNvPr>
          <p:cNvSpPr/>
          <p:nvPr/>
        </p:nvSpPr>
        <p:spPr>
          <a:xfrm>
            <a:off x="576009" y="2133000"/>
            <a:ext cx="5450745" cy="395928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21" name="文本框 20">
            <a:extLst>
              <a:ext uri="{FF2B5EF4-FFF2-40B4-BE49-F238E27FC236}">
                <a16:creationId xmlns:a16="http://schemas.microsoft.com/office/drawing/2014/main" id="{D875D340-82CE-E6BA-4236-C431AF9ABF63}"/>
              </a:ext>
            </a:extLst>
          </p:cNvPr>
          <p:cNvSpPr txBox="1"/>
          <p:nvPr/>
        </p:nvSpPr>
        <p:spPr>
          <a:xfrm>
            <a:off x="913190" y="2597770"/>
            <a:ext cx="4940682" cy="2956579"/>
          </a:xfrm>
          <a:prstGeom prst="rect">
            <a:avLst/>
          </a:prstGeom>
          <a:noFill/>
        </p:spPr>
        <p:txBody>
          <a:bodyPr wrap="square" rtlCol="0" anchor="t">
            <a:spAutoFit/>
          </a:bodyPr>
          <a:lstStyle/>
          <a:p>
            <a:pPr indent="457200" fontAlgn="auto">
              <a:lnSpc>
                <a:spcPct val="150000"/>
              </a:lnSpc>
              <a:extLst>
                <a:ext uri="{35155182-B16C-46BC-9424-99874614C6A1}">
                  <wpsdc:indentchars xmlns:wpsdc="http://www.wps.cn/officeDocument/2017/drawingmlCustomData" xmlns="" val="200" checksum="59296752"/>
                </a:ext>
              </a:extLst>
            </a:pPr>
            <a:r>
              <a:rPr lang="zh-CN" altLang="en-US" dirty="0">
                <a:solidFill>
                  <a:schemeClr val="bg1"/>
                </a:solidFill>
              </a:rPr>
              <a:t>通过“预览”功能对生成的全景图像进行低分辨率预览，此时发现天空中有未被填满的地方，小小经过思考决定在生成高分辨率全景图后用图像处理软件修复。设置全景图参数时检查宽度应在 </a:t>
            </a:r>
            <a:r>
              <a:rPr lang="en-US" altLang="zh-CN" dirty="0">
                <a:solidFill>
                  <a:schemeClr val="bg1"/>
                </a:solidFill>
              </a:rPr>
              <a:t>20000 </a:t>
            </a:r>
            <a:r>
              <a:rPr lang="zh-CN" altLang="en-US" dirty="0">
                <a:solidFill>
                  <a:schemeClr val="bg1"/>
                </a:solidFill>
              </a:rPr>
              <a:t>像素以上且保持纵横比为 </a:t>
            </a:r>
            <a:r>
              <a:rPr lang="en-US" altLang="zh-CN" dirty="0">
                <a:solidFill>
                  <a:schemeClr val="bg1"/>
                </a:solidFill>
              </a:rPr>
              <a:t>1∶2</a:t>
            </a:r>
            <a:r>
              <a:rPr lang="zh-CN" altLang="en-US" dirty="0">
                <a:solidFill>
                  <a:schemeClr val="bg1"/>
                </a:solidFill>
              </a:rPr>
              <a:t>（见图 </a:t>
            </a:r>
            <a:r>
              <a:rPr lang="en-US" altLang="zh-CN" dirty="0">
                <a:solidFill>
                  <a:schemeClr val="bg1"/>
                </a:solidFill>
              </a:rPr>
              <a:t>①</a:t>
            </a:r>
            <a:r>
              <a:rPr lang="zh-CN" altLang="en-US" dirty="0">
                <a:solidFill>
                  <a:schemeClr val="bg1"/>
                </a:solidFill>
              </a:rPr>
              <a:t>），设置输出文件路径（见图 </a:t>
            </a:r>
            <a:r>
              <a:rPr lang="en-US" altLang="zh-CN" dirty="0">
                <a:solidFill>
                  <a:schemeClr val="bg1"/>
                </a:solidFill>
              </a:rPr>
              <a:t>②</a:t>
            </a:r>
            <a:r>
              <a:rPr lang="zh-CN" altLang="en-US" dirty="0">
                <a:solidFill>
                  <a:schemeClr val="bg1"/>
                </a:solidFill>
              </a:rPr>
              <a:t>），单击“创建全景图”按钮（见图 </a:t>
            </a:r>
            <a:r>
              <a:rPr lang="en-US" altLang="zh-CN" dirty="0">
                <a:solidFill>
                  <a:schemeClr val="bg1"/>
                </a:solidFill>
              </a:rPr>
              <a:t>③</a:t>
            </a:r>
            <a:r>
              <a:rPr lang="zh-CN" altLang="en-US" dirty="0">
                <a:solidFill>
                  <a:schemeClr val="bg1"/>
                </a:solidFill>
              </a:rPr>
              <a:t>）。</a:t>
            </a:r>
            <a:endParaRPr lang="en-US" altLang="zh-CN" dirty="0">
              <a:solidFill>
                <a:schemeClr val="bg1"/>
              </a:solidFill>
            </a:endParaRPr>
          </a:p>
        </p:txBody>
      </p:sp>
      <p:sp>
        <p:nvSpPr>
          <p:cNvPr id="16" name="文本框 15">
            <a:extLst>
              <a:ext uri="{FF2B5EF4-FFF2-40B4-BE49-F238E27FC236}">
                <a16:creationId xmlns:a16="http://schemas.microsoft.com/office/drawing/2014/main" id="{71BF660D-61AB-D2FB-14D6-A1990DC4F62B}"/>
              </a:ext>
            </a:extLst>
          </p:cNvPr>
          <p:cNvSpPr txBox="1"/>
          <p:nvPr/>
        </p:nvSpPr>
        <p:spPr>
          <a:xfrm>
            <a:off x="9048115" y="60325"/>
            <a:ext cx="277050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    </a:t>
            </a:r>
            <a:r>
              <a:rPr lang="zh-CN" altLang="en-US" sz="2400" b="1" dirty="0">
                <a:solidFill>
                  <a:srgbClr val="FFFF00"/>
                </a:solidFill>
                <a:sym typeface="+mn-ea"/>
              </a:rPr>
              <a:t>合成全景图</a:t>
            </a:r>
          </a:p>
        </p:txBody>
      </p:sp>
      <p:pic>
        <p:nvPicPr>
          <p:cNvPr id="3" name="图片 2">
            <a:extLst>
              <a:ext uri="{FF2B5EF4-FFF2-40B4-BE49-F238E27FC236}">
                <a16:creationId xmlns:a16="http://schemas.microsoft.com/office/drawing/2014/main" id="{DBDEE65F-4D42-A83D-F24D-90C5F732A258}"/>
              </a:ext>
            </a:extLst>
          </p:cNvPr>
          <p:cNvPicPr>
            <a:picLocks noChangeAspect="1"/>
          </p:cNvPicPr>
          <p:nvPr/>
        </p:nvPicPr>
        <p:blipFill>
          <a:blip r:embed="rId2"/>
          <a:stretch>
            <a:fillRect/>
          </a:stretch>
        </p:blipFill>
        <p:spPr>
          <a:xfrm>
            <a:off x="6368096" y="2083252"/>
            <a:ext cx="5360238" cy="3643851"/>
          </a:xfrm>
          <a:prstGeom prst="rect">
            <a:avLst/>
          </a:prstGeom>
        </p:spPr>
      </p:pic>
      <p:sp>
        <p:nvSpPr>
          <p:cNvPr id="22" name="文本框 21">
            <a:extLst>
              <a:ext uri="{FF2B5EF4-FFF2-40B4-BE49-F238E27FC236}">
                <a16:creationId xmlns:a16="http://schemas.microsoft.com/office/drawing/2014/main" id="{F2D21D2A-912E-529C-6931-B7105F092B4C}"/>
              </a:ext>
            </a:extLst>
          </p:cNvPr>
          <p:cNvSpPr txBox="1"/>
          <p:nvPr/>
        </p:nvSpPr>
        <p:spPr>
          <a:xfrm>
            <a:off x="8184000" y="5881260"/>
            <a:ext cx="27360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　创建全景图</a:t>
            </a:r>
            <a:endParaRPr lang="zh-CN" altLang="en-US" sz="1800" dirty="0">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dirty="0">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05">
            <a:extLst>
              <a:ext uri="{FF2B5EF4-FFF2-40B4-BE49-F238E27FC236}">
                <a16:creationId xmlns:a16="http://schemas.microsoft.com/office/drawing/2014/main" id="{BE94257D-E9FB-7157-48CA-FC85ABE56704}"/>
              </a:ext>
            </a:extLst>
          </p:cNvPr>
          <p:cNvSpPr/>
          <p:nvPr/>
        </p:nvSpPr>
        <p:spPr>
          <a:xfrm>
            <a:off x="912743" y="1200654"/>
            <a:ext cx="10727258" cy="1170771"/>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21" name="文本框 20">
            <a:extLst>
              <a:ext uri="{FF2B5EF4-FFF2-40B4-BE49-F238E27FC236}">
                <a16:creationId xmlns:a16="http://schemas.microsoft.com/office/drawing/2014/main" id="{D875D340-82CE-E6BA-4236-C431AF9ABF63}"/>
              </a:ext>
            </a:extLst>
          </p:cNvPr>
          <p:cNvSpPr txBox="1"/>
          <p:nvPr/>
        </p:nvSpPr>
        <p:spPr>
          <a:xfrm>
            <a:off x="1085284" y="1331579"/>
            <a:ext cx="10338716" cy="879087"/>
          </a:xfrm>
          <a:prstGeom prst="rect">
            <a:avLst/>
          </a:prstGeom>
          <a:noFill/>
        </p:spPr>
        <p:txBody>
          <a:bodyPr wrap="square" rtlCol="0" anchor="t">
            <a:spAutoFit/>
          </a:bodyPr>
          <a:lstStyle/>
          <a:p>
            <a:pPr indent="457200" fontAlgn="auto">
              <a:lnSpc>
                <a:spcPct val="150000"/>
              </a:lnSpc>
              <a:extLst>
                <a:ext uri="{35155182-B16C-46BC-9424-99874614C6A1}">
                  <wpsdc:indentchars xmlns:wpsdc="http://www.wps.cn/officeDocument/2017/drawingmlCustomData" xmlns="" val="200" checksum="59296752"/>
                </a:ext>
              </a:extLst>
            </a:pPr>
            <a:r>
              <a:rPr lang="zh-CN" altLang="en-US" dirty="0">
                <a:solidFill>
                  <a:schemeClr val="bg1"/>
                </a:solidFill>
              </a:rPr>
              <a:t>利用前面学到的图片美化技巧，小小用图像处理软件的污点修复功能修复了全景图中天空的黑色部分，得到了完美的全景图。最终效果如图所示。</a:t>
            </a:r>
          </a:p>
        </p:txBody>
      </p:sp>
      <p:sp>
        <p:nvSpPr>
          <p:cNvPr id="22" name="文本框 21">
            <a:extLst>
              <a:ext uri="{FF2B5EF4-FFF2-40B4-BE49-F238E27FC236}">
                <a16:creationId xmlns:a16="http://schemas.microsoft.com/office/drawing/2014/main" id="{EFD73A6E-8B1B-ABB8-85F6-66BA22B14834}"/>
              </a:ext>
            </a:extLst>
          </p:cNvPr>
          <p:cNvSpPr txBox="1"/>
          <p:nvPr/>
        </p:nvSpPr>
        <p:spPr>
          <a:xfrm>
            <a:off x="5376000" y="5939825"/>
            <a:ext cx="27360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　最终效果</a:t>
            </a:r>
            <a:endParaRPr lang="zh-CN" altLang="en-US" sz="1800" dirty="0">
              <a:sym typeface="+mn-lt"/>
            </a:endParaRPr>
          </a:p>
        </p:txBody>
      </p:sp>
      <p:sp>
        <p:nvSpPr>
          <p:cNvPr id="15" name="文本框 14">
            <a:extLst>
              <a:ext uri="{FF2B5EF4-FFF2-40B4-BE49-F238E27FC236}">
                <a16:creationId xmlns:a16="http://schemas.microsoft.com/office/drawing/2014/main" id="{8663D936-30A8-D2DD-567F-3D6524092B1C}"/>
              </a:ext>
            </a:extLst>
          </p:cNvPr>
          <p:cNvSpPr txBox="1"/>
          <p:nvPr/>
        </p:nvSpPr>
        <p:spPr>
          <a:xfrm>
            <a:off x="9048115" y="60325"/>
            <a:ext cx="2770505" cy="461645"/>
          </a:xfrm>
          <a:prstGeom prst="rect">
            <a:avLst/>
          </a:prstGeom>
          <a:noFill/>
        </p:spPr>
        <p:txBody>
          <a:bodyPr wrap="non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2    </a:t>
            </a:r>
            <a:r>
              <a:rPr lang="zh-CN" altLang="en-US" sz="2400" b="1" dirty="0">
                <a:solidFill>
                  <a:srgbClr val="FFFF00"/>
                </a:solidFill>
                <a:sym typeface="+mn-ea"/>
              </a:rPr>
              <a:t>合成全景图</a:t>
            </a:r>
          </a:p>
        </p:txBody>
      </p:sp>
      <p:pic>
        <p:nvPicPr>
          <p:cNvPr id="3" name="图片 2">
            <a:extLst>
              <a:ext uri="{FF2B5EF4-FFF2-40B4-BE49-F238E27FC236}">
                <a16:creationId xmlns:a16="http://schemas.microsoft.com/office/drawing/2014/main" id="{50033404-EE29-EC1B-2683-1220E518BE44}"/>
              </a:ext>
            </a:extLst>
          </p:cNvPr>
          <p:cNvPicPr>
            <a:picLocks noChangeAspect="1"/>
          </p:cNvPicPr>
          <p:nvPr/>
        </p:nvPicPr>
        <p:blipFill>
          <a:blip r:embed="rId2"/>
          <a:stretch>
            <a:fillRect/>
          </a:stretch>
        </p:blipFill>
        <p:spPr>
          <a:xfrm>
            <a:off x="2279480" y="2587705"/>
            <a:ext cx="7633039" cy="3185660"/>
          </a:xfrm>
          <a:prstGeom prst="rect">
            <a:avLst/>
          </a:prstGeom>
        </p:spPr>
      </p:pic>
    </p:spTree>
    <p:extLst>
      <p:ext uri="{BB962C8B-B14F-4D97-AF65-F5344CB8AC3E}">
        <p14:creationId xmlns:p14="http://schemas.microsoft.com/office/powerpoint/2010/main" val="301884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5400000">
            <a:off x="523240" y="2117090"/>
            <a:ext cx="6857365" cy="2624455"/>
          </a:xfrm>
          <a:prstGeom prst="rect">
            <a:avLst/>
          </a:prstGeom>
          <a:solidFill>
            <a:srgbClr val="5B7A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64200" y="2205355"/>
            <a:ext cx="5759800" cy="706755"/>
          </a:xfrm>
          <a:prstGeom prst="rect">
            <a:avLst/>
          </a:prstGeom>
          <a:noFill/>
        </p:spPr>
        <p:txBody>
          <a:bodyPr wrap="square" rtlCol="0">
            <a:spAutoFit/>
          </a:bodyPr>
          <a:lstStyle/>
          <a:p>
            <a:pPr algn="dist"/>
            <a:r>
              <a:rPr lang="zh-CN" altLang="en-US" sz="4000" b="1" dirty="0">
                <a:solidFill>
                  <a:srgbClr val="F65738"/>
                </a:solidFill>
                <a:latin typeface="微软雅黑" panose="020B0503020204020204" charset="-122"/>
                <a:ea typeface="微软雅黑" panose="020B0503020204020204" charset="-122"/>
                <a:cs typeface="微软雅黑" panose="020B0503020204020204" charset="-122"/>
              </a:rPr>
              <a:t>发布并分享全景图</a:t>
            </a:r>
          </a:p>
        </p:txBody>
      </p:sp>
      <p:grpSp>
        <p:nvGrpSpPr>
          <p:cNvPr id="16" name="组合 15"/>
          <p:cNvGrpSpPr/>
          <p:nvPr/>
        </p:nvGrpSpPr>
        <p:grpSpPr>
          <a:xfrm>
            <a:off x="6167755" y="3213100"/>
            <a:ext cx="4665980" cy="1954530"/>
            <a:chOff x="9713" y="5060"/>
            <a:chExt cx="7348" cy="3078"/>
          </a:xfrm>
        </p:grpSpPr>
        <p:sp>
          <p:nvSpPr>
            <p:cNvPr id="27" name="文本框 26"/>
            <p:cNvSpPr txBox="1"/>
            <p:nvPr/>
          </p:nvSpPr>
          <p:spPr>
            <a:xfrm>
              <a:off x="10054" y="5060"/>
              <a:ext cx="7007" cy="3078"/>
            </a:xfrm>
            <a:prstGeom prst="rect">
              <a:avLst/>
            </a:prstGeom>
            <a:noFill/>
          </p:spPr>
          <p:txBody>
            <a:bodyPr wrap="square" rtlCol="0">
              <a:spAutoFit/>
            </a:bodyPr>
            <a:lstStyle/>
            <a:p>
              <a:pPr algn="l" fontAlgn="auto">
                <a:lnSpc>
                  <a:spcPct val="150000"/>
                </a:lnSpc>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任务描述</a:t>
              </a:r>
            </a:p>
            <a:p>
              <a:pPr algn="l" fontAlgn="auto">
                <a:lnSpc>
                  <a:spcPct val="150000"/>
                </a:lnSpc>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任务分析</a:t>
              </a:r>
            </a:p>
            <a:p>
              <a:pPr algn="l" fontAlgn="auto">
                <a:lnSpc>
                  <a:spcPct val="150000"/>
                </a:lnSpc>
                <a:buClrTx/>
                <a:buSzTx/>
                <a:buFontTx/>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任务实施</a:t>
              </a:r>
            </a:p>
          </p:txBody>
        </p:sp>
        <p:sp>
          <p:nvSpPr>
            <p:cNvPr id="9" name="椭圆 8"/>
            <p:cNvSpPr/>
            <p:nvPr/>
          </p:nvSpPr>
          <p:spPr>
            <a:xfrm>
              <a:off x="9713" y="562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713" y="664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713" y="7668"/>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792220" y="1772920"/>
            <a:ext cx="471805" cy="2306955"/>
          </a:xfrm>
          <a:prstGeom prst="rect">
            <a:avLst/>
          </a:prstGeom>
          <a:noFill/>
        </p:spPr>
        <p:txBody>
          <a:bodyPr wrap="square" rtlCol="0" anchor="t">
            <a:spAutoFit/>
          </a:bodyPr>
          <a:lstStyle/>
          <a:p>
            <a:pPr algn="dist"/>
            <a:r>
              <a:rPr lang="zh-CN" altLang="en-US" sz="4800" b="1">
                <a:solidFill>
                  <a:schemeClr val="bg1"/>
                </a:solidFill>
                <a:latin typeface="微软雅黑" panose="020B0503020204020204" charset="-122"/>
                <a:ea typeface="微软雅黑" panose="020B0503020204020204" charset="-122"/>
                <a:cs typeface="微软雅黑" panose="020B0503020204020204" charset="-122"/>
                <a:sym typeface="+mn-ea"/>
              </a:rPr>
              <a:t>任务</a:t>
            </a:r>
            <a:r>
              <a:rPr lang="en-US" altLang="zh-CN" sz="4800" b="1">
                <a:solidFill>
                  <a:schemeClr val="bg1"/>
                </a:solidFill>
                <a:latin typeface="微软雅黑" panose="020B0503020204020204" charset="-122"/>
                <a:ea typeface="微软雅黑" panose="020B0503020204020204" charset="-122"/>
                <a:cs typeface="微软雅黑" panose="020B0503020204020204" charset="-122"/>
                <a:sym typeface="+mn-ea"/>
              </a:rPr>
              <a:t>3</a:t>
            </a:r>
          </a:p>
        </p:txBody>
      </p:sp>
      <p:grpSp>
        <p:nvGrpSpPr>
          <p:cNvPr id="11" name="组合 10"/>
          <p:cNvGrpSpPr/>
          <p:nvPr/>
        </p:nvGrpSpPr>
        <p:grpSpPr>
          <a:xfrm>
            <a:off x="3545840" y="1465580"/>
            <a:ext cx="1034415" cy="2755265"/>
            <a:chOff x="5584" y="2308"/>
            <a:chExt cx="1629" cy="4339"/>
          </a:xfrm>
        </p:grpSpPr>
        <p:cxnSp>
          <p:nvCxnSpPr>
            <p:cNvPr id="6" name="直接连接符 5"/>
            <p:cNvCxnSpPr/>
            <p:nvPr/>
          </p:nvCxnSpPr>
          <p:spPr>
            <a:xfrm flipH="1">
              <a:off x="5614" y="5967"/>
              <a:ext cx="6" cy="68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84" y="6647"/>
              <a:ext cx="60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543" y="2338"/>
              <a:ext cx="67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94" y="2308"/>
              <a:ext cx="0" cy="574"/>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323841" y="2205000"/>
            <a:ext cx="9254414" cy="20118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1613745" y="2637000"/>
            <a:ext cx="8730255" cy="966547"/>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dirty="0">
                <a:solidFill>
                  <a:srgbClr val="FFFFFF"/>
                </a:solidFill>
              </a:rPr>
              <a:t>合成全景图后，需要将其发布到全景网站上才能被浏览和推广。本任务通过百度 </a:t>
            </a:r>
            <a:r>
              <a:rPr lang="en-US" altLang="zh-CN" sz="2000" dirty="0">
                <a:solidFill>
                  <a:srgbClr val="FFFFFF"/>
                </a:solidFill>
              </a:rPr>
              <a:t>VR</a:t>
            </a:r>
            <a:r>
              <a:rPr lang="zh-CN" altLang="en-US" sz="2000" dirty="0">
                <a:solidFill>
                  <a:srgbClr val="FFFFFF"/>
                </a:solidFill>
              </a:rPr>
              <a:t>全景平台实现全景漫游。</a:t>
            </a:r>
            <a:endParaRPr lang="zh-CN" altLang="en-US" sz="2000" kern="0"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a:off x="0" y="-26670"/>
            <a:ext cx="12204065" cy="904875"/>
            <a:chOff x="0" y="-42"/>
            <a:chExt cx="19219" cy="1425"/>
          </a:xfrm>
        </p:grpSpPr>
        <p:sp>
          <p:nvSpPr>
            <p:cNvPr id="10" name="矩形 9"/>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02" y="184"/>
              <a:ext cx="1304" cy="1199"/>
              <a:chOff x="756" y="1232"/>
              <a:chExt cx="1304" cy="1199"/>
            </a:xfrm>
          </p:grpSpPr>
          <p:sp>
            <p:nvSpPr>
              <p:cNvPr id="3" name="矩形 2"/>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任务描述</a:t>
              </a:r>
            </a:p>
          </p:txBody>
        </p:sp>
        <p:sp>
          <p:nvSpPr>
            <p:cNvPr id="9" name="矩形 8"/>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2548" y="90"/>
              <a:ext cx="6463" cy="727"/>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704000" y="2012505"/>
            <a:ext cx="8568000" cy="1079542"/>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1912746" y="2291841"/>
            <a:ext cx="9533890" cy="499624"/>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将合成好的全景图在网站上进行发布。</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任务分析</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id="{EBA6B57D-CA04-174F-AC7E-A92F6D2585E8}"/>
              </a:ext>
            </a:extLst>
          </p:cNvPr>
          <p:cNvSpPr txBox="1"/>
          <p:nvPr/>
        </p:nvSpPr>
        <p:spPr>
          <a:xfrm>
            <a:off x="5457654" y="5312172"/>
            <a:ext cx="163703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sz="1800" dirty="0">
                <a:sym typeface="+mn-lt"/>
              </a:rPr>
              <a:t>任务路线</a:t>
            </a:r>
          </a:p>
        </p:txBody>
      </p:sp>
      <p:grpSp>
        <p:nvGrpSpPr>
          <p:cNvPr id="29" name="组合 28">
            <a:extLst>
              <a:ext uri="{FF2B5EF4-FFF2-40B4-BE49-F238E27FC236}">
                <a16:creationId xmlns:a16="http://schemas.microsoft.com/office/drawing/2014/main" id="{523C480B-3B3A-7964-E8F5-4C68A6FA0EC2}"/>
              </a:ext>
            </a:extLst>
          </p:cNvPr>
          <p:cNvGrpSpPr/>
          <p:nvPr/>
        </p:nvGrpSpPr>
        <p:grpSpPr>
          <a:xfrm>
            <a:off x="2712000" y="3933000"/>
            <a:ext cx="6422507" cy="766569"/>
            <a:chOff x="1684" y="5451"/>
            <a:chExt cx="10125" cy="778"/>
          </a:xfrm>
        </p:grpSpPr>
        <p:grpSp>
          <p:nvGrpSpPr>
            <p:cNvPr id="30" name="组合 29">
              <a:extLst>
                <a:ext uri="{FF2B5EF4-FFF2-40B4-BE49-F238E27FC236}">
                  <a16:creationId xmlns:a16="http://schemas.microsoft.com/office/drawing/2014/main" id="{3D451B68-575F-7B87-4286-458BAD9EB1BF}"/>
                </a:ext>
              </a:extLst>
            </p:cNvPr>
            <p:cNvGrpSpPr/>
            <p:nvPr/>
          </p:nvGrpSpPr>
          <p:grpSpPr>
            <a:xfrm>
              <a:off x="5501" y="5511"/>
              <a:ext cx="2298" cy="710"/>
              <a:chOff x="5750" y="3117"/>
              <a:chExt cx="2298" cy="710"/>
            </a:xfrm>
          </p:grpSpPr>
          <p:sp>
            <p:nvSpPr>
              <p:cNvPr id="47" name="任意多边形 6">
                <a:extLst>
                  <a:ext uri="{FF2B5EF4-FFF2-40B4-BE49-F238E27FC236}">
                    <a16:creationId xmlns:a16="http://schemas.microsoft.com/office/drawing/2014/main" id="{85A95B23-C611-E5BA-236D-149279C6A657}"/>
                  </a:ext>
                </a:extLst>
              </p:cNvPr>
              <p:cNvSpPr/>
              <p:nvPr userDrawn="1"/>
            </p:nvSpPr>
            <p:spPr>
              <a:xfrm>
                <a:off x="5772" y="3141"/>
                <a:ext cx="2254" cy="65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8" name="标题 1">
                <a:extLst>
                  <a:ext uri="{FF2B5EF4-FFF2-40B4-BE49-F238E27FC236}">
                    <a16:creationId xmlns:a16="http://schemas.microsoft.com/office/drawing/2014/main" id="{9D0E7E70-0800-8F65-1C6A-312EEC83BC54}"/>
                  </a:ext>
                </a:extLst>
              </p:cNvPr>
              <p:cNvSpPr>
                <a:spLocks noGrp="1"/>
              </p:cNvSpPr>
              <p:nvPr/>
            </p:nvSpPr>
            <p:spPr>
              <a:xfrm>
                <a:off x="5750" y="3117"/>
                <a:ext cx="2298" cy="71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上传素材</a:t>
                </a:r>
              </a:p>
            </p:txBody>
          </p:sp>
        </p:grpSp>
        <p:pic>
          <p:nvPicPr>
            <p:cNvPr id="31" name="图片 30">
              <a:extLst>
                <a:ext uri="{FF2B5EF4-FFF2-40B4-BE49-F238E27FC236}">
                  <a16:creationId xmlns:a16="http://schemas.microsoft.com/office/drawing/2014/main" id="{CFF2BC7C-F097-1B87-8BAB-A27FDB4799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5" y="5535"/>
              <a:ext cx="968" cy="694"/>
            </a:xfrm>
            <a:prstGeom prst="rect">
              <a:avLst/>
            </a:prstGeom>
          </p:spPr>
        </p:pic>
        <p:grpSp>
          <p:nvGrpSpPr>
            <p:cNvPr id="34" name="组合 33">
              <a:extLst>
                <a:ext uri="{FF2B5EF4-FFF2-40B4-BE49-F238E27FC236}">
                  <a16:creationId xmlns:a16="http://schemas.microsoft.com/office/drawing/2014/main" id="{ED8B5651-98A3-60E4-E663-CD5C311966F2}"/>
                </a:ext>
              </a:extLst>
            </p:cNvPr>
            <p:cNvGrpSpPr/>
            <p:nvPr/>
          </p:nvGrpSpPr>
          <p:grpSpPr>
            <a:xfrm>
              <a:off x="9273" y="5451"/>
              <a:ext cx="2536" cy="702"/>
              <a:chOff x="747" y="3237"/>
              <a:chExt cx="2798" cy="778"/>
            </a:xfrm>
          </p:grpSpPr>
          <p:sp>
            <p:nvSpPr>
              <p:cNvPr id="45" name="任意多边形 6">
                <a:extLst>
                  <a:ext uri="{FF2B5EF4-FFF2-40B4-BE49-F238E27FC236}">
                    <a16:creationId xmlns:a16="http://schemas.microsoft.com/office/drawing/2014/main" id="{621F24BF-0790-92C0-9895-23DCCAB84165}"/>
                  </a:ext>
                </a:extLst>
              </p:cNvPr>
              <p:cNvSpPr/>
              <p:nvPr/>
            </p:nvSpPr>
            <p:spPr>
              <a:xfrm>
                <a:off x="839" y="3286"/>
                <a:ext cx="2580" cy="72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6" name="标题 1">
                <a:extLst>
                  <a:ext uri="{FF2B5EF4-FFF2-40B4-BE49-F238E27FC236}">
                    <a16:creationId xmlns:a16="http://schemas.microsoft.com/office/drawing/2014/main" id="{078DDFD6-4364-3335-8EEC-ADF1A1D6CFF3}"/>
                  </a:ext>
                </a:extLst>
              </p:cNvPr>
              <p:cNvSpPr>
                <a:spLocks noGrp="1"/>
              </p:cNvSpPr>
              <p:nvPr/>
            </p:nvSpPr>
            <p:spPr>
              <a:xfrm>
                <a:off x="747" y="3237"/>
                <a:ext cx="2798" cy="766"/>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保存与预览</a:t>
                </a:r>
              </a:p>
            </p:txBody>
          </p:sp>
        </p:grpSp>
        <p:grpSp>
          <p:nvGrpSpPr>
            <p:cNvPr id="41" name="组合 40">
              <a:extLst>
                <a:ext uri="{FF2B5EF4-FFF2-40B4-BE49-F238E27FC236}">
                  <a16:creationId xmlns:a16="http://schemas.microsoft.com/office/drawing/2014/main" id="{57DB9CF9-986A-D9FC-F626-3C40A211E27D}"/>
                </a:ext>
              </a:extLst>
            </p:cNvPr>
            <p:cNvGrpSpPr/>
            <p:nvPr/>
          </p:nvGrpSpPr>
          <p:grpSpPr>
            <a:xfrm>
              <a:off x="1684" y="5517"/>
              <a:ext cx="2469" cy="658"/>
              <a:chOff x="3733" y="3324"/>
              <a:chExt cx="3287" cy="729"/>
            </a:xfrm>
          </p:grpSpPr>
          <p:sp>
            <p:nvSpPr>
              <p:cNvPr id="43" name="任意多边形 6">
                <a:extLst>
                  <a:ext uri="{FF2B5EF4-FFF2-40B4-BE49-F238E27FC236}">
                    <a16:creationId xmlns:a16="http://schemas.microsoft.com/office/drawing/2014/main" id="{357232AA-CE10-0EAF-37A2-CFF4A6D02D2B}"/>
                  </a:ext>
                </a:extLst>
              </p:cNvPr>
              <p:cNvSpPr/>
              <p:nvPr userDrawn="1"/>
            </p:nvSpPr>
            <p:spPr>
              <a:xfrm>
                <a:off x="3812" y="3324"/>
                <a:ext cx="3059" cy="72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4" name="标题 1">
                <a:extLst>
                  <a:ext uri="{FF2B5EF4-FFF2-40B4-BE49-F238E27FC236}">
                    <a16:creationId xmlns:a16="http://schemas.microsoft.com/office/drawing/2014/main" id="{591D8BC2-5578-1EE5-C8CA-29496F4562A4}"/>
                  </a:ext>
                </a:extLst>
              </p:cNvPr>
              <p:cNvSpPr>
                <a:spLocks noGrp="1"/>
              </p:cNvSpPr>
              <p:nvPr/>
            </p:nvSpPr>
            <p:spPr>
              <a:xfrm>
                <a:off x="3733" y="3324"/>
                <a:ext cx="3287"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上传素材</a:t>
                </a:r>
              </a:p>
            </p:txBody>
          </p:sp>
        </p:grpSp>
        <p:pic>
          <p:nvPicPr>
            <p:cNvPr id="42" name="图片 41">
              <a:extLst>
                <a:ext uri="{FF2B5EF4-FFF2-40B4-BE49-F238E27FC236}">
                  <a16:creationId xmlns:a16="http://schemas.microsoft.com/office/drawing/2014/main" id="{9F66F650-051C-5DD9-EC1C-76C14885E8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2" y="5496"/>
              <a:ext cx="968" cy="694"/>
            </a:xfrm>
            <a:prstGeom prst="rect">
              <a:avLst/>
            </a:prstGeom>
          </p:spPr>
        </p:pic>
      </p:grpSp>
      <p:sp>
        <p:nvSpPr>
          <p:cNvPr id="51" name="文本框 50">
            <a:extLst>
              <a:ext uri="{FF2B5EF4-FFF2-40B4-BE49-F238E27FC236}">
                <a16:creationId xmlns:a16="http://schemas.microsoft.com/office/drawing/2014/main" id="{CF7C047C-E456-30BC-EA5C-492F0F134937}"/>
              </a:ext>
            </a:extLst>
          </p:cNvPr>
          <p:cNvSpPr txBox="1"/>
          <p:nvPr/>
        </p:nvSpPr>
        <p:spPr>
          <a:xfrm>
            <a:off x="7967980" y="57150"/>
            <a:ext cx="4104005" cy="461645"/>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789954" y="1203280"/>
            <a:ext cx="6551930" cy="431165"/>
            <a:chOff x="756" y="1873"/>
            <a:chExt cx="10318" cy="679"/>
          </a:xfrm>
        </p:grpSpPr>
        <p:sp>
          <p:nvSpPr>
            <p:cNvPr id="11" name="文本框 10"/>
            <p:cNvSpPr txBox="1"/>
            <p:nvPr/>
          </p:nvSpPr>
          <p:spPr>
            <a:xfrm>
              <a:off x="1887" y="1873"/>
              <a:ext cx="9187"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上传素材</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a:solidFill>
                    <a:schemeClr val="bg1"/>
                  </a:solidFill>
                </a:rPr>
                <a:t>1</a:t>
              </a:r>
            </a:p>
          </p:txBody>
        </p:sp>
      </p:grpSp>
      <p:sp>
        <p:nvSpPr>
          <p:cNvPr id="17" name="圆角矩形 105">
            <a:extLst>
              <a:ext uri="{FF2B5EF4-FFF2-40B4-BE49-F238E27FC236}">
                <a16:creationId xmlns:a16="http://schemas.microsoft.com/office/drawing/2014/main" id="{18A404BF-1E2F-6B8F-0690-403455F60621}"/>
              </a:ext>
            </a:extLst>
          </p:cNvPr>
          <p:cNvSpPr/>
          <p:nvPr/>
        </p:nvSpPr>
        <p:spPr>
          <a:xfrm>
            <a:off x="818722" y="2007844"/>
            <a:ext cx="9144530" cy="864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18" name="文本框 17">
            <a:extLst>
              <a:ext uri="{FF2B5EF4-FFF2-40B4-BE49-F238E27FC236}">
                <a16:creationId xmlns:a16="http://schemas.microsoft.com/office/drawing/2014/main" id="{C2424C07-0461-AB9A-E905-4F30E903B63D}"/>
              </a:ext>
            </a:extLst>
          </p:cNvPr>
          <p:cNvSpPr txBox="1"/>
          <p:nvPr/>
        </p:nvSpPr>
        <p:spPr>
          <a:xfrm>
            <a:off x="974710" y="2117000"/>
            <a:ext cx="7907226" cy="499624"/>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打开百度 </a:t>
            </a:r>
            <a:r>
              <a:rPr lang="en-US" altLang="zh-CN" sz="2000" kern="0" dirty="0">
                <a:solidFill>
                  <a:schemeClr val="bg1"/>
                </a:solidFill>
                <a:latin typeface="微软雅黑" panose="020B0503020204020204" charset="-122"/>
                <a:ea typeface="微软雅黑" panose="020B0503020204020204" charset="-122"/>
                <a:cs typeface="微软雅黑" panose="020B0503020204020204" charset="-122"/>
              </a:rPr>
              <a:t>VR </a:t>
            </a: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全景平台，选择“创建作品”→“全景图”选项。</a:t>
            </a:r>
          </a:p>
        </p:txBody>
      </p:sp>
      <p:sp>
        <p:nvSpPr>
          <p:cNvPr id="20" name="文本框 19">
            <a:extLst>
              <a:ext uri="{FF2B5EF4-FFF2-40B4-BE49-F238E27FC236}">
                <a16:creationId xmlns:a16="http://schemas.microsoft.com/office/drawing/2014/main" id="{7FAEEFEA-9C37-05BF-9F5B-5A6487D3884F}"/>
              </a:ext>
            </a:extLst>
          </p:cNvPr>
          <p:cNvSpPr txBox="1"/>
          <p:nvPr/>
        </p:nvSpPr>
        <p:spPr>
          <a:xfrm>
            <a:off x="7967980" y="57150"/>
            <a:ext cx="4104005" cy="461645"/>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pic>
        <p:nvPicPr>
          <p:cNvPr id="3" name="图片 2">
            <a:extLst>
              <a:ext uri="{FF2B5EF4-FFF2-40B4-BE49-F238E27FC236}">
                <a16:creationId xmlns:a16="http://schemas.microsoft.com/office/drawing/2014/main" id="{120750AB-6751-1294-F019-0A17D933EE3E}"/>
              </a:ext>
            </a:extLst>
          </p:cNvPr>
          <p:cNvPicPr>
            <a:picLocks noChangeAspect="1"/>
          </p:cNvPicPr>
          <p:nvPr/>
        </p:nvPicPr>
        <p:blipFill>
          <a:blip r:embed="rId2"/>
          <a:stretch>
            <a:fillRect/>
          </a:stretch>
        </p:blipFill>
        <p:spPr>
          <a:xfrm>
            <a:off x="3139311" y="3052784"/>
            <a:ext cx="5529303" cy="3157561"/>
          </a:xfrm>
          <a:prstGeom prst="rect">
            <a:avLst/>
          </a:prstGeom>
        </p:spPr>
      </p:pic>
      <p:sp>
        <p:nvSpPr>
          <p:cNvPr id="22" name="文本框 21">
            <a:extLst>
              <a:ext uri="{FF2B5EF4-FFF2-40B4-BE49-F238E27FC236}">
                <a16:creationId xmlns:a16="http://schemas.microsoft.com/office/drawing/2014/main" id="{4E8294A9-1F8A-4BDA-997B-CB9A2C11EC66}"/>
              </a:ext>
            </a:extLst>
          </p:cNvPr>
          <p:cNvSpPr txBox="1"/>
          <p:nvPr/>
        </p:nvSpPr>
        <p:spPr>
          <a:xfrm>
            <a:off x="5520000" y="6356697"/>
            <a:ext cx="163703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创建作品</a:t>
            </a:r>
            <a:endParaRPr lang="zh-CN" altLang="en-US" sz="1800" dirty="0">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400" y="4173220"/>
            <a:ext cx="12217400" cy="2698750"/>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2064067" y="1489393"/>
            <a:ext cx="8819515" cy="1925320"/>
            <a:chOff x="3365" y="1472"/>
            <a:chExt cx="13889" cy="3032"/>
          </a:xfrm>
        </p:grpSpPr>
        <p:sp>
          <p:nvSpPr>
            <p:cNvPr id="5" name="文本框 4"/>
            <p:cNvSpPr txBox="1"/>
            <p:nvPr/>
          </p:nvSpPr>
          <p:spPr>
            <a:xfrm>
              <a:off x="3365" y="1472"/>
              <a:ext cx="13889" cy="2763"/>
            </a:xfrm>
            <a:prstGeom prst="rect">
              <a:avLst/>
            </a:prstGeom>
            <a:noFill/>
          </p:spPr>
          <p:txBody>
            <a:bodyPr wrap="square" rtlCol="0">
              <a:spAutoFit/>
            </a:bodyPr>
            <a:lstStyle/>
            <a:p>
              <a:pPr algn="ctr"/>
              <a:r>
                <a:rPr lang="zh-CN" altLang="en-US" sz="5400" b="1" dirty="0">
                  <a:solidFill>
                    <a:srgbClr val="5B7A79"/>
                  </a:solidFill>
                  <a:latin typeface="微软雅黑" panose="020B0503020204020204" charset="-122"/>
                  <a:ea typeface="微软雅黑" panose="020B0503020204020204" charset="-122"/>
                  <a:cs typeface="微软雅黑" panose="020B0503020204020204" charset="-122"/>
                </a:rPr>
                <a:t>项目</a:t>
              </a:r>
              <a:r>
                <a:rPr lang="en-US" altLang="zh-CN" sz="5400" b="1" dirty="0">
                  <a:solidFill>
                    <a:srgbClr val="5B7A79"/>
                  </a:solidFill>
                  <a:latin typeface="微软雅黑" panose="020B0503020204020204" charset="-122"/>
                  <a:ea typeface="微软雅黑" panose="020B0503020204020204" charset="-122"/>
                  <a:cs typeface="微软雅黑" panose="020B0503020204020204" charset="-122"/>
                </a:rPr>
                <a:t>3     </a:t>
              </a:r>
            </a:p>
            <a:p>
              <a:pPr algn="ctr"/>
              <a:r>
                <a:rPr lang="zh-CN" altLang="en-US" sz="5400" b="1" dirty="0">
                  <a:solidFill>
                    <a:srgbClr val="5B7A79"/>
                  </a:solidFill>
                  <a:latin typeface="微软雅黑" panose="020B0503020204020204" charset="-122"/>
                  <a:ea typeface="微软雅黑" panose="020B0503020204020204" charset="-122"/>
                  <a:cs typeface="微软雅黑" panose="020B0503020204020204" charset="-122"/>
                </a:rPr>
                <a:t>有机茶园全景图制作</a:t>
              </a:r>
            </a:p>
          </p:txBody>
        </p:sp>
        <p:cxnSp>
          <p:nvCxnSpPr>
            <p:cNvPr id="15" name="直接箭头连接符 14"/>
            <p:cNvCxnSpPr>
              <a:cxnSpLocks/>
            </p:cNvCxnSpPr>
            <p:nvPr/>
          </p:nvCxnSpPr>
          <p:spPr>
            <a:xfrm>
              <a:off x="4124" y="4504"/>
              <a:ext cx="12698" cy="0"/>
            </a:xfrm>
            <a:prstGeom prst="straightConnector1">
              <a:avLst/>
            </a:prstGeom>
            <a:ln w="19050">
              <a:solidFill>
                <a:srgbClr val="5B7A79"/>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21590" y="3932555"/>
            <a:ext cx="12223115" cy="180000"/>
          </a:xfrm>
          <a:prstGeom prst="rect">
            <a:avLst/>
          </a:prstGeom>
          <a:solidFill>
            <a:srgbClr val="83A29D"/>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稻壳儿原创设计师【幻雨工作室】_2"/>
          <p:cNvSpPr txBox="1"/>
          <p:nvPr/>
        </p:nvSpPr>
        <p:spPr>
          <a:xfrm>
            <a:off x="670484" y="249332"/>
            <a:ext cx="7301789"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latin typeface="等线" panose="02010600030101010101" charset="-122"/>
                <a:ea typeface="等线" panose="02010600030101010101" charset="-122"/>
                <a:cs typeface="等线" panose="02010600030101010101" charset="-122"/>
              </a:rPr>
              <a:t>“</a:t>
            </a:r>
            <a:r>
              <a:rPr lang="zh-CN" altLang="en-US" b="1" dirty="0">
                <a:latin typeface="等线" panose="02010600030101010101" charset="-122"/>
                <a:ea typeface="等线" panose="02010600030101010101" charset="-122"/>
                <a:cs typeface="等线" panose="02010600030101010101" charset="-122"/>
              </a:rPr>
              <a:t>十四五”职业教育国家规划教材（中等职业学校公共基础课程教材）</a:t>
            </a:r>
            <a:endParaRPr lang="en-US" altLang="zh-CN" b="1" dirty="0">
              <a:latin typeface="等线" panose="02010600030101010101" charset="-122"/>
              <a:ea typeface="等线" panose="02010600030101010101" charset="-122"/>
              <a:cs typeface="等线" panose="02010600030101010101" charset="-122"/>
            </a:endParaRPr>
          </a:p>
        </p:txBody>
      </p:sp>
      <p:pic>
        <p:nvPicPr>
          <p:cNvPr id="2" name="图片 1"/>
          <p:cNvPicPr>
            <a:picLocks noChangeAspect="1"/>
          </p:cNvPicPr>
          <p:nvPr/>
        </p:nvPicPr>
        <p:blipFill>
          <a:blip r:embed="rId2">
            <a:clrChange>
              <a:clrFrom>
                <a:srgbClr val="FEFEFE">
                  <a:alpha val="100000"/>
                </a:srgbClr>
              </a:clrFrom>
              <a:clrTo>
                <a:srgbClr val="FEFEFE">
                  <a:alpha val="100000"/>
                  <a:alpha val="0"/>
                </a:srgbClr>
              </a:clrTo>
            </a:clrChange>
          </a:blip>
          <a:stretch>
            <a:fillRect/>
          </a:stretch>
        </p:blipFill>
        <p:spPr>
          <a:xfrm>
            <a:off x="71376" y="119557"/>
            <a:ext cx="599108" cy="599108"/>
          </a:xfrm>
          <a:prstGeom prst="rect">
            <a:avLst/>
          </a:prstGeom>
        </p:spPr>
      </p:pic>
      <p:pic>
        <p:nvPicPr>
          <p:cNvPr id="8" name="图片 7" descr="理工社logo矢量图-横排黑色"/>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768205" y="6308725"/>
            <a:ext cx="2230755" cy="355600"/>
          </a:xfrm>
          <a:prstGeom prst="rect">
            <a:avLst/>
          </a:prstGeom>
        </p:spPr>
      </p:pic>
      <p:sp>
        <p:nvSpPr>
          <p:cNvPr id="20" name="文本框 19"/>
          <p:cNvSpPr txBox="1"/>
          <p:nvPr/>
        </p:nvSpPr>
        <p:spPr>
          <a:xfrm>
            <a:off x="1848000" y="4869180"/>
            <a:ext cx="4756635" cy="461665"/>
          </a:xfrm>
          <a:prstGeom prst="rect">
            <a:avLst/>
          </a:prstGeom>
          <a:noFill/>
        </p:spPr>
        <p:txBody>
          <a:bodyPr wrap="square" rtlCol="0" anchor="t">
            <a:spAutoFit/>
          </a:bodyPr>
          <a:lstStyle/>
          <a:p>
            <a:r>
              <a:rPr lang="zh-CN" altLang="en-US" sz="2400" dirty="0">
                <a:solidFill>
                  <a:schemeClr val="bg1"/>
                </a:solidFill>
              </a:rPr>
              <a:t>任务 1　拍摄全景素材</a:t>
            </a:r>
          </a:p>
        </p:txBody>
      </p:sp>
      <p:sp>
        <p:nvSpPr>
          <p:cNvPr id="21" name="文本框 20"/>
          <p:cNvSpPr txBox="1"/>
          <p:nvPr/>
        </p:nvSpPr>
        <p:spPr>
          <a:xfrm>
            <a:off x="6816725" y="4869180"/>
            <a:ext cx="3685540" cy="460375"/>
          </a:xfrm>
          <a:prstGeom prst="rect">
            <a:avLst/>
          </a:prstGeom>
          <a:noFill/>
        </p:spPr>
        <p:txBody>
          <a:bodyPr wrap="square" rtlCol="0" anchor="t">
            <a:spAutoFit/>
          </a:bodyPr>
          <a:lstStyle/>
          <a:p>
            <a:pPr algn="l">
              <a:buClrTx/>
              <a:buSzTx/>
              <a:buFontTx/>
            </a:pPr>
            <a:r>
              <a:rPr lang="zh-CN" altLang="en-US" sz="2400" dirty="0">
                <a:solidFill>
                  <a:schemeClr val="bg1"/>
                </a:solidFill>
              </a:rPr>
              <a:t>任务</a:t>
            </a:r>
            <a:r>
              <a:rPr lang="en-US" altLang="zh-CN" sz="2400" dirty="0">
                <a:solidFill>
                  <a:schemeClr val="bg1"/>
                </a:solidFill>
              </a:rPr>
              <a:t>2</a:t>
            </a:r>
            <a:r>
              <a:rPr lang="zh-CN" altLang="en-US" sz="2400" dirty="0">
                <a:solidFill>
                  <a:schemeClr val="bg1"/>
                </a:solidFill>
              </a:rPr>
              <a:t>　合成全景图片</a:t>
            </a:r>
          </a:p>
        </p:txBody>
      </p:sp>
      <p:sp>
        <p:nvSpPr>
          <p:cNvPr id="6" name="文本框 5"/>
          <p:cNvSpPr txBox="1"/>
          <p:nvPr/>
        </p:nvSpPr>
        <p:spPr>
          <a:xfrm>
            <a:off x="1848000" y="5522595"/>
            <a:ext cx="4107180" cy="460375"/>
          </a:xfrm>
          <a:prstGeom prst="rect">
            <a:avLst/>
          </a:prstGeom>
          <a:noFill/>
        </p:spPr>
        <p:txBody>
          <a:bodyPr wrap="square" rtlCol="0" anchor="t">
            <a:spAutoFit/>
          </a:bodyPr>
          <a:lstStyle/>
          <a:p>
            <a:r>
              <a:rPr lang="zh-CN" altLang="en-US" sz="2400" dirty="0">
                <a:solidFill>
                  <a:schemeClr val="bg1"/>
                </a:solidFill>
              </a:rPr>
              <a:t>任务</a:t>
            </a:r>
            <a:r>
              <a:rPr lang="en-US" altLang="zh-CN" sz="2400" dirty="0">
                <a:solidFill>
                  <a:schemeClr val="bg1"/>
                </a:solidFill>
              </a:rPr>
              <a:t>3</a:t>
            </a:r>
            <a:r>
              <a:rPr lang="zh-CN" altLang="en-US" sz="2400" dirty="0">
                <a:solidFill>
                  <a:schemeClr val="bg1"/>
                </a:solidFill>
              </a:rPr>
              <a:t>　发布并分享全景图</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05">
            <a:extLst>
              <a:ext uri="{FF2B5EF4-FFF2-40B4-BE49-F238E27FC236}">
                <a16:creationId xmlns:a16="http://schemas.microsoft.com/office/drawing/2014/main" id="{25C88788-0789-FCDA-BF76-734E648D592F}"/>
              </a:ext>
            </a:extLst>
          </p:cNvPr>
          <p:cNvSpPr/>
          <p:nvPr/>
        </p:nvSpPr>
        <p:spPr>
          <a:xfrm>
            <a:off x="1040633" y="1128641"/>
            <a:ext cx="8079368" cy="79412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18" name="文本框 17">
            <a:extLst>
              <a:ext uri="{FF2B5EF4-FFF2-40B4-BE49-F238E27FC236}">
                <a16:creationId xmlns:a16="http://schemas.microsoft.com/office/drawing/2014/main" id="{4E44E8FF-DD55-623B-427B-3B6C38EC1F19}"/>
              </a:ext>
            </a:extLst>
          </p:cNvPr>
          <p:cNvSpPr txBox="1"/>
          <p:nvPr/>
        </p:nvSpPr>
        <p:spPr>
          <a:xfrm>
            <a:off x="1040633" y="1256911"/>
            <a:ext cx="9864000" cy="499624"/>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单击“上传素材”按钮，将制作好的全景素材上传至平台。</a:t>
            </a:r>
            <a:endParaRPr lang="en-US" altLang="zh-CN" sz="2000" kern="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1" name="文本框 20">
            <a:extLst>
              <a:ext uri="{FF2B5EF4-FFF2-40B4-BE49-F238E27FC236}">
                <a16:creationId xmlns:a16="http://schemas.microsoft.com/office/drawing/2014/main" id="{FA57B29D-A997-C017-2CAA-526BF022BD02}"/>
              </a:ext>
            </a:extLst>
          </p:cNvPr>
          <p:cNvSpPr txBox="1"/>
          <p:nvPr/>
        </p:nvSpPr>
        <p:spPr>
          <a:xfrm>
            <a:off x="5664000" y="6102961"/>
            <a:ext cx="17280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上传全景素材</a:t>
            </a:r>
            <a:endParaRPr lang="zh-CN" altLang="en-US" sz="1800" dirty="0">
              <a:sym typeface="+mn-lt"/>
            </a:endParaRPr>
          </a:p>
        </p:txBody>
      </p:sp>
      <p:sp>
        <p:nvSpPr>
          <p:cNvPr id="15" name="文本框 14">
            <a:extLst>
              <a:ext uri="{FF2B5EF4-FFF2-40B4-BE49-F238E27FC236}">
                <a16:creationId xmlns:a16="http://schemas.microsoft.com/office/drawing/2014/main" id="{9E1C300D-730E-0284-E574-3694C5FBB928}"/>
              </a:ext>
            </a:extLst>
          </p:cNvPr>
          <p:cNvSpPr txBox="1"/>
          <p:nvPr/>
        </p:nvSpPr>
        <p:spPr>
          <a:xfrm>
            <a:off x="7967980" y="57150"/>
            <a:ext cx="4104005" cy="461645"/>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pic>
        <p:nvPicPr>
          <p:cNvPr id="4" name="图片 3">
            <a:extLst>
              <a:ext uri="{FF2B5EF4-FFF2-40B4-BE49-F238E27FC236}">
                <a16:creationId xmlns:a16="http://schemas.microsoft.com/office/drawing/2014/main" id="{7686A348-D0CE-5801-828D-5E3638883594}"/>
              </a:ext>
            </a:extLst>
          </p:cNvPr>
          <p:cNvPicPr>
            <a:picLocks noChangeAspect="1"/>
          </p:cNvPicPr>
          <p:nvPr/>
        </p:nvPicPr>
        <p:blipFill>
          <a:blip r:embed="rId2"/>
          <a:stretch>
            <a:fillRect/>
          </a:stretch>
        </p:blipFill>
        <p:spPr>
          <a:xfrm>
            <a:off x="3127375" y="2304654"/>
            <a:ext cx="6248257" cy="3588627"/>
          </a:xfrm>
          <a:prstGeom prst="rect">
            <a:avLst/>
          </a:prstGeom>
        </p:spPr>
      </p:pic>
    </p:spTree>
    <p:extLst>
      <p:ext uri="{BB962C8B-B14F-4D97-AF65-F5344CB8AC3E}">
        <p14:creationId xmlns:p14="http://schemas.microsoft.com/office/powerpoint/2010/main" val="616047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05">
            <a:extLst>
              <a:ext uri="{FF2B5EF4-FFF2-40B4-BE49-F238E27FC236}">
                <a16:creationId xmlns:a16="http://schemas.microsoft.com/office/drawing/2014/main" id="{25C88788-0789-FCDA-BF76-734E648D592F}"/>
              </a:ext>
            </a:extLst>
          </p:cNvPr>
          <p:cNvSpPr/>
          <p:nvPr/>
        </p:nvSpPr>
        <p:spPr>
          <a:xfrm>
            <a:off x="1040633" y="1046680"/>
            <a:ext cx="8079368" cy="79412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18" name="文本框 17">
            <a:extLst>
              <a:ext uri="{FF2B5EF4-FFF2-40B4-BE49-F238E27FC236}">
                <a16:creationId xmlns:a16="http://schemas.microsoft.com/office/drawing/2014/main" id="{4E44E8FF-DD55-623B-427B-3B6C38EC1F19}"/>
              </a:ext>
            </a:extLst>
          </p:cNvPr>
          <p:cNvSpPr txBox="1"/>
          <p:nvPr/>
        </p:nvSpPr>
        <p:spPr>
          <a:xfrm>
            <a:off x="1160383" y="1138640"/>
            <a:ext cx="9864000" cy="499624"/>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待上传完成后，选中上传的素材单击“编辑”按钮。</a:t>
            </a:r>
            <a:endParaRPr lang="en-US" altLang="zh-CN" sz="2000" kern="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1" name="文本框 20">
            <a:extLst>
              <a:ext uri="{FF2B5EF4-FFF2-40B4-BE49-F238E27FC236}">
                <a16:creationId xmlns:a16="http://schemas.microsoft.com/office/drawing/2014/main" id="{FA57B29D-A997-C017-2CAA-526BF022BD02}"/>
              </a:ext>
            </a:extLst>
          </p:cNvPr>
          <p:cNvSpPr txBox="1"/>
          <p:nvPr/>
        </p:nvSpPr>
        <p:spPr>
          <a:xfrm>
            <a:off x="5664000" y="6021000"/>
            <a:ext cx="17280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编辑全景图</a:t>
            </a:r>
            <a:endParaRPr lang="zh-CN" altLang="en-US" sz="1800" dirty="0">
              <a:sym typeface="+mn-lt"/>
            </a:endParaRPr>
          </a:p>
        </p:txBody>
      </p:sp>
      <p:sp>
        <p:nvSpPr>
          <p:cNvPr id="15" name="文本框 14">
            <a:extLst>
              <a:ext uri="{FF2B5EF4-FFF2-40B4-BE49-F238E27FC236}">
                <a16:creationId xmlns:a16="http://schemas.microsoft.com/office/drawing/2014/main" id="{9E1C300D-730E-0284-E574-3694C5FBB928}"/>
              </a:ext>
            </a:extLst>
          </p:cNvPr>
          <p:cNvSpPr txBox="1"/>
          <p:nvPr/>
        </p:nvSpPr>
        <p:spPr>
          <a:xfrm>
            <a:off x="7967980" y="57150"/>
            <a:ext cx="4104005" cy="461645"/>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pic>
        <p:nvPicPr>
          <p:cNvPr id="3" name="图片 2">
            <a:extLst>
              <a:ext uri="{FF2B5EF4-FFF2-40B4-BE49-F238E27FC236}">
                <a16:creationId xmlns:a16="http://schemas.microsoft.com/office/drawing/2014/main" id="{5987BC27-660A-1E18-A522-151BE5A507B9}"/>
              </a:ext>
            </a:extLst>
          </p:cNvPr>
          <p:cNvPicPr>
            <a:picLocks noChangeAspect="1"/>
          </p:cNvPicPr>
          <p:nvPr/>
        </p:nvPicPr>
        <p:blipFill>
          <a:blip r:embed="rId2"/>
          <a:stretch>
            <a:fillRect/>
          </a:stretch>
        </p:blipFill>
        <p:spPr>
          <a:xfrm>
            <a:off x="3000000" y="2247920"/>
            <a:ext cx="6432997" cy="3674915"/>
          </a:xfrm>
          <a:prstGeom prst="rect">
            <a:avLst/>
          </a:prstGeom>
        </p:spPr>
      </p:pic>
    </p:spTree>
    <p:extLst>
      <p:ext uri="{BB962C8B-B14F-4D97-AF65-F5344CB8AC3E}">
        <p14:creationId xmlns:p14="http://schemas.microsoft.com/office/powerpoint/2010/main" val="2529001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965835" y="1440263"/>
            <a:ext cx="6947535" cy="431165"/>
            <a:chOff x="756" y="1873"/>
            <a:chExt cx="10941" cy="679"/>
          </a:xfrm>
        </p:grpSpPr>
        <p:sp>
          <p:nvSpPr>
            <p:cNvPr id="11" name="文本框 10"/>
            <p:cNvSpPr txBox="1"/>
            <p:nvPr/>
          </p:nvSpPr>
          <p:spPr>
            <a:xfrm>
              <a:off x="1887" y="1873"/>
              <a:ext cx="9810"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编辑场景</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2</a:t>
              </a:r>
            </a:p>
          </p:txBody>
        </p:sp>
      </p:grpSp>
      <p:sp>
        <p:nvSpPr>
          <p:cNvPr id="21" name="圆角矩形 105">
            <a:extLst>
              <a:ext uri="{FF2B5EF4-FFF2-40B4-BE49-F238E27FC236}">
                <a16:creationId xmlns:a16="http://schemas.microsoft.com/office/drawing/2014/main" id="{77E1E764-C97C-10B6-2580-118F01E4F577}"/>
              </a:ext>
            </a:extLst>
          </p:cNvPr>
          <p:cNvSpPr/>
          <p:nvPr/>
        </p:nvSpPr>
        <p:spPr>
          <a:xfrm>
            <a:off x="868483" y="2578901"/>
            <a:ext cx="4427555" cy="2773035"/>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22" name="文本框 21">
            <a:extLst>
              <a:ext uri="{FF2B5EF4-FFF2-40B4-BE49-F238E27FC236}">
                <a16:creationId xmlns:a16="http://schemas.microsoft.com/office/drawing/2014/main" id="{BF5441D6-CE49-38EF-FD94-F9ED6F79D4C9}"/>
              </a:ext>
            </a:extLst>
          </p:cNvPr>
          <p:cNvSpPr txBox="1"/>
          <p:nvPr/>
        </p:nvSpPr>
        <p:spPr>
          <a:xfrm>
            <a:off x="1082960" y="2939323"/>
            <a:ext cx="3998599" cy="1884618"/>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在“视角”功能中，用鼠标拖动全景图调整到合适的初始视角，单击画面中的“设定初始视角”按钮，然后单击“保存”按钮。</a:t>
            </a:r>
            <a:endParaRPr lang="en-US" altLang="zh-CN" sz="2000" kern="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9" name="文本框 18">
            <a:extLst>
              <a:ext uri="{FF2B5EF4-FFF2-40B4-BE49-F238E27FC236}">
                <a16:creationId xmlns:a16="http://schemas.microsoft.com/office/drawing/2014/main" id="{BF5AFE03-B9B8-8EEB-52FE-9E1786B424BB}"/>
              </a:ext>
            </a:extLst>
          </p:cNvPr>
          <p:cNvSpPr txBox="1"/>
          <p:nvPr/>
        </p:nvSpPr>
        <p:spPr>
          <a:xfrm>
            <a:off x="8184000" y="5661000"/>
            <a:ext cx="2686561"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设定初始视角并保存</a:t>
            </a:r>
            <a:endParaRPr lang="zh-CN" altLang="en-US" sz="1800" dirty="0">
              <a:sym typeface="+mn-lt"/>
            </a:endParaRPr>
          </a:p>
        </p:txBody>
      </p:sp>
      <p:sp>
        <p:nvSpPr>
          <p:cNvPr id="18" name="文本框 17">
            <a:extLst>
              <a:ext uri="{FF2B5EF4-FFF2-40B4-BE49-F238E27FC236}">
                <a16:creationId xmlns:a16="http://schemas.microsoft.com/office/drawing/2014/main" id="{90F67711-103C-8291-E394-D2576BDDA068}"/>
              </a:ext>
            </a:extLst>
          </p:cNvPr>
          <p:cNvSpPr txBox="1"/>
          <p:nvPr/>
        </p:nvSpPr>
        <p:spPr>
          <a:xfrm>
            <a:off x="7967980" y="57150"/>
            <a:ext cx="4104005" cy="461645"/>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pic>
        <p:nvPicPr>
          <p:cNvPr id="4" name="图片 3">
            <a:extLst>
              <a:ext uri="{FF2B5EF4-FFF2-40B4-BE49-F238E27FC236}">
                <a16:creationId xmlns:a16="http://schemas.microsoft.com/office/drawing/2014/main" id="{E43FA424-7707-269E-A1FC-5D4C0091DC92}"/>
              </a:ext>
            </a:extLst>
          </p:cNvPr>
          <p:cNvPicPr>
            <a:picLocks noChangeAspect="1"/>
          </p:cNvPicPr>
          <p:nvPr/>
        </p:nvPicPr>
        <p:blipFill>
          <a:blip r:embed="rId2"/>
          <a:stretch>
            <a:fillRect/>
          </a:stretch>
        </p:blipFill>
        <p:spPr>
          <a:xfrm>
            <a:off x="6024000" y="2065671"/>
            <a:ext cx="5674987" cy="3290039"/>
          </a:xfrm>
          <a:prstGeom prst="rect">
            <a:avLst/>
          </a:prstGeom>
        </p:spPr>
      </p:pic>
    </p:spTree>
    <p:extLst>
      <p:ext uri="{BB962C8B-B14F-4D97-AF65-F5344CB8AC3E}">
        <p14:creationId xmlns:p14="http://schemas.microsoft.com/office/powerpoint/2010/main" val="377220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05">
            <a:extLst>
              <a:ext uri="{FF2B5EF4-FFF2-40B4-BE49-F238E27FC236}">
                <a16:creationId xmlns:a16="http://schemas.microsoft.com/office/drawing/2014/main" id="{25C88788-0789-FCDA-BF76-734E648D592F}"/>
              </a:ext>
            </a:extLst>
          </p:cNvPr>
          <p:cNvSpPr/>
          <p:nvPr/>
        </p:nvSpPr>
        <p:spPr>
          <a:xfrm>
            <a:off x="861960" y="2133000"/>
            <a:ext cx="3447155" cy="2808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18" name="文本框 17">
            <a:extLst>
              <a:ext uri="{FF2B5EF4-FFF2-40B4-BE49-F238E27FC236}">
                <a16:creationId xmlns:a16="http://schemas.microsoft.com/office/drawing/2014/main" id="{4E44E8FF-DD55-623B-427B-3B6C38EC1F19}"/>
              </a:ext>
            </a:extLst>
          </p:cNvPr>
          <p:cNvSpPr txBox="1"/>
          <p:nvPr/>
        </p:nvSpPr>
        <p:spPr>
          <a:xfrm>
            <a:off x="1056983" y="2486691"/>
            <a:ext cx="3057108" cy="1884618"/>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进入“热点”功能，单击“场景切换”按钮，将热点图标定位在合适位置，如图所示。</a:t>
            </a:r>
            <a:endParaRPr lang="en-US" altLang="zh-CN" sz="2000" kern="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1" name="文本框 20">
            <a:extLst>
              <a:ext uri="{FF2B5EF4-FFF2-40B4-BE49-F238E27FC236}">
                <a16:creationId xmlns:a16="http://schemas.microsoft.com/office/drawing/2014/main" id="{FA57B29D-A997-C017-2CAA-526BF022BD02}"/>
              </a:ext>
            </a:extLst>
          </p:cNvPr>
          <p:cNvSpPr txBox="1"/>
          <p:nvPr/>
        </p:nvSpPr>
        <p:spPr>
          <a:xfrm>
            <a:off x="6960000" y="5920441"/>
            <a:ext cx="42480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　添加场景切换热点</a:t>
            </a:r>
            <a:endParaRPr lang="zh-CN" altLang="en-US" sz="1800" dirty="0">
              <a:sym typeface="+mn-lt"/>
            </a:endParaRPr>
          </a:p>
        </p:txBody>
      </p:sp>
      <p:sp>
        <p:nvSpPr>
          <p:cNvPr id="15" name="文本框 14">
            <a:extLst>
              <a:ext uri="{FF2B5EF4-FFF2-40B4-BE49-F238E27FC236}">
                <a16:creationId xmlns:a16="http://schemas.microsoft.com/office/drawing/2014/main" id="{6D49EC0B-20B9-47E5-9B57-203AC3E2E1B8}"/>
              </a:ext>
            </a:extLst>
          </p:cNvPr>
          <p:cNvSpPr txBox="1"/>
          <p:nvPr/>
        </p:nvSpPr>
        <p:spPr>
          <a:xfrm>
            <a:off x="7967980" y="57150"/>
            <a:ext cx="4104005" cy="461645"/>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pic>
        <p:nvPicPr>
          <p:cNvPr id="4" name="图片 3">
            <a:extLst>
              <a:ext uri="{FF2B5EF4-FFF2-40B4-BE49-F238E27FC236}">
                <a16:creationId xmlns:a16="http://schemas.microsoft.com/office/drawing/2014/main" id="{F92000E1-E626-1B66-5F9E-9F03056C943A}"/>
              </a:ext>
            </a:extLst>
          </p:cNvPr>
          <p:cNvPicPr>
            <a:picLocks noChangeAspect="1"/>
          </p:cNvPicPr>
          <p:nvPr/>
        </p:nvPicPr>
        <p:blipFill>
          <a:blip r:embed="rId2"/>
          <a:stretch>
            <a:fillRect/>
          </a:stretch>
        </p:blipFill>
        <p:spPr>
          <a:xfrm>
            <a:off x="5304000" y="1510364"/>
            <a:ext cx="6242040" cy="4053272"/>
          </a:xfrm>
          <a:prstGeom prst="rect">
            <a:avLst/>
          </a:prstGeom>
        </p:spPr>
      </p:pic>
    </p:spTree>
    <p:extLst>
      <p:ext uri="{BB962C8B-B14F-4D97-AF65-F5344CB8AC3E}">
        <p14:creationId xmlns:p14="http://schemas.microsoft.com/office/powerpoint/2010/main" val="2321525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05">
            <a:extLst>
              <a:ext uri="{FF2B5EF4-FFF2-40B4-BE49-F238E27FC236}">
                <a16:creationId xmlns:a16="http://schemas.microsoft.com/office/drawing/2014/main" id="{25C88788-0789-FCDA-BF76-734E648D592F}"/>
              </a:ext>
            </a:extLst>
          </p:cNvPr>
          <p:cNvSpPr/>
          <p:nvPr/>
        </p:nvSpPr>
        <p:spPr>
          <a:xfrm>
            <a:off x="861960" y="2133000"/>
            <a:ext cx="3447155" cy="2808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18" name="文本框 17">
            <a:extLst>
              <a:ext uri="{FF2B5EF4-FFF2-40B4-BE49-F238E27FC236}">
                <a16:creationId xmlns:a16="http://schemas.microsoft.com/office/drawing/2014/main" id="{4E44E8FF-DD55-623B-427B-3B6C38EC1F19}"/>
              </a:ext>
            </a:extLst>
          </p:cNvPr>
          <p:cNvSpPr txBox="1"/>
          <p:nvPr/>
        </p:nvSpPr>
        <p:spPr>
          <a:xfrm>
            <a:off x="1056983" y="2363858"/>
            <a:ext cx="3057108" cy="2346283"/>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单击“选择目标场景”按钮后选择需要切换到的场景。用同样的方法在另一个场景中添加场景切换热点。</a:t>
            </a:r>
            <a:endParaRPr lang="en-US" altLang="zh-CN" sz="2000" kern="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1" name="文本框 20">
            <a:extLst>
              <a:ext uri="{FF2B5EF4-FFF2-40B4-BE49-F238E27FC236}">
                <a16:creationId xmlns:a16="http://schemas.microsoft.com/office/drawing/2014/main" id="{FA57B29D-A997-C017-2CAA-526BF022BD02}"/>
              </a:ext>
            </a:extLst>
          </p:cNvPr>
          <p:cNvSpPr txBox="1"/>
          <p:nvPr/>
        </p:nvSpPr>
        <p:spPr>
          <a:xfrm>
            <a:off x="7032000" y="5949000"/>
            <a:ext cx="42480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　设置目标场景</a:t>
            </a:r>
            <a:endParaRPr lang="zh-CN" altLang="en-US" sz="1800" dirty="0">
              <a:sym typeface="+mn-lt"/>
            </a:endParaRPr>
          </a:p>
        </p:txBody>
      </p:sp>
      <p:sp>
        <p:nvSpPr>
          <p:cNvPr id="15" name="文本框 14">
            <a:extLst>
              <a:ext uri="{FF2B5EF4-FFF2-40B4-BE49-F238E27FC236}">
                <a16:creationId xmlns:a16="http://schemas.microsoft.com/office/drawing/2014/main" id="{6D49EC0B-20B9-47E5-9B57-203AC3E2E1B8}"/>
              </a:ext>
            </a:extLst>
          </p:cNvPr>
          <p:cNvSpPr txBox="1"/>
          <p:nvPr/>
        </p:nvSpPr>
        <p:spPr>
          <a:xfrm>
            <a:off x="7967980" y="57150"/>
            <a:ext cx="4104005" cy="461645"/>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pic>
        <p:nvPicPr>
          <p:cNvPr id="3" name="图片 2">
            <a:extLst>
              <a:ext uri="{FF2B5EF4-FFF2-40B4-BE49-F238E27FC236}">
                <a16:creationId xmlns:a16="http://schemas.microsoft.com/office/drawing/2014/main" id="{5820B4E5-F34A-0E37-3596-1E5C1204CA0E}"/>
              </a:ext>
            </a:extLst>
          </p:cNvPr>
          <p:cNvPicPr>
            <a:picLocks noChangeAspect="1"/>
          </p:cNvPicPr>
          <p:nvPr/>
        </p:nvPicPr>
        <p:blipFill>
          <a:blip r:embed="rId2"/>
          <a:stretch>
            <a:fillRect/>
          </a:stretch>
        </p:blipFill>
        <p:spPr>
          <a:xfrm>
            <a:off x="4527461" y="1421398"/>
            <a:ext cx="6919782" cy="4286318"/>
          </a:xfrm>
          <a:prstGeom prst="rect">
            <a:avLst/>
          </a:prstGeom>
        </p:spPr>
      </p:pic>
    </p:spTree>
    <p:extLst>
      <p:ext uri="{BB962C8B-B14F-4D97-AF65-F5344CB8AC3E}">
        <p14:creationId xmlns:p14="http://schemas.microsoft.com/office/powerpoint/2010/main" val="160888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936161" y="1758443"/>
            <a:ext cx="6947535" cy="431165"/>
            <a:chOff x="756" y="1873"/>
            <a:chExt cx="10941" cy="679"/>
          </a:xfrm>
        </p:grpSpPr>
        <p:sp>
          <p:nvSpPr>
            <p:cNvPr id="11" name="文本框 10"/>
            <p:cNvSpPr txBox="1"/>
            <p:nvPr/>
          </p:nvSpPr>
          <p:spPr>
            <a:xfrm>
              <a:off x="1887" y="1873"/>
              <a:ext cx="9810" cy="679"/>
            </a:xfrm>
            <a:prstGeom prst="rect">
              <a:avLst/>
            </a:prstGeom>
            <a:noFill/>
          </p:spPr>
          <p:txBody>
            <a:bodyPr wrap="square" rtlCol="0">
              <a:spAutoFit/>
            </a:bodyPr>
            <a:lstStyle/>
            <a:p>
              <a:r>
                <a:rPr lang="zh-CN" altLang="en-US"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rPr>
                <a:t>保存与预览</a:t>
              </a:r>
              <a:endParaRPr sz="2200" b="1" kern="0" spc="300" dirty="0">
                <a:solidFill>
                  <a:srgbClr val="01786A"/>
                </a:solidFill>
                <a:latin typeface="微软雅黑" panose="020B0503020204020204" charset="-122"/>
                <a:ea typeface="微软雅黑" panose="020B0503020204020204" charset="-122"/>
                <a:cs typeface="微软雅黑" panose="020B0503020204020204" charset="-122"/>
                <a:sym typeface="+mn-ea"/>
              </a:endParaRPr>
            </a:p>
          </p:txBody>
        </p:sp>
        <p:sp>
          <p:nvSpPr>
            <p:cNvPr id="13" name="圆角矩形 12"/>
            <p:cNvSpPr/>
            <p:nvPr/>
          </p:nvSpPr>
          <p:spPr>
            <a:xfrm>
              <a:off x="756" y="1890"/>
              <a:ext cx="878" cy="643"/>
            </a:xfrm>
            <a:prstGeom prst="roundRect">
              <a:avLst/>
            </a:prstGeom>
            <a:solidFill>
              <a:srgbClr val="5B7A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000" b="1" dirty="0">
                  <a:solidFill>
                    <a:schemeClr val="bg1"/>
                  </a:solidFill>
                </a:rPr>
                <a:t>3</a:t>
              </a:r>
            </a:p>
          </p:txBody>
        </p:sp>
      </p:grpSp>
      <p:sp>
        <p:nvSpPr>
          <p:cNvPr id="21" name="圆角矩形 105">
            <a:extLst>
              <a:ext uri="{FF2B5EF4-FFF2-40B4-BE49-F238E27FC236}">
                <a16:creationId xmlns:a16="http://schemas.microsoft.com/office/drawing/2014/main" id="{77E1E764-C97C-10B6-2580-118F01E4F577}"/>
              </a:ext>
            </a:extLst>
          </p:cNvPr>
          <p:cNvSpPr/>
          <p:nvPr/>
        </p:nvSpPr>
        <p:spPr>
          <a:xfrm>
            <a:off x="1105535" y="2709000"/>
            <a:ext cx="4909704" cy="1029556"/>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22" name="文本框 21">
            <a:extLst>
              <a:ext uri="{FF2B5EF4-FFF2-40B4-BE49-F238E27FC236}">
                <a16:creationId xmlns:a16="http://schemas.microsoft.com/office/drawing/2014/main" id="{BF5441D6-CE49-38EF-FD94-F9ED6F79D4C9}"/>
              </a:ext>
            </a:extLst>
          </p:cNvPr>
          <p:cNvSpPr txBox="1"/>
          <p:nvPr/>
        </p:nvSpPr>
        <p:spPr>
          <a:xfrm>
            <a:off x="1040017" y="2973966"/>
            <a:ext cx="4909704" cy="499624"/>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保存后，单击“预览”按钮查看效果。</a:t>
            </a:r>
            <a:endParaRPr lang="en-US" altLang="zh-CN" sz="2000" kern="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6" name="文本框 15">
            <a:extLst>
              <a:ext uri="{FF2B5EF4-FFF2-40B4-BE49-F238E27FC236}">
                <a16:creationId xmlns:a16="http://schemas.microsoft.com/office/drawing/2014/main" id="{A6D465CE-8C42-6759-97DD-0AA66FAC8305}"/>
              </a:ext>
            </a:extLst>
          </p:cNvPr>
          <p:cNvSpPr txBox="1"/>
          <p:nvPr/>
        </p:nvSpPr>
        <p:spPr>
          <a:xfrm>
            <a:off x="7967980" y="57150"/>
            <a:ext cx="4104005" cy="461645"/>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pic>
        <p:nvPicPr>
          <p:cNvPr id="3" name="图片 2">
            <a:extLst>
              <a:ext uri="{FF2B5EF4-FFF2-40B4-BE49-F238E27FC236}">
                <a16:creationId xmlns:a16="http://schemas.microsoft.com/office/drawing/2014/main" id="{F7E17A5A-977B-6848-7849-C86DFC9DDED8}"/>
              </a:ext>
            </a:extLst>
          </p:cNvPr>
          <p:cNvPicPr>
            <a:picLocks noChangeAspect="1"/>
          </p:cNvPicPr>
          <p:nvPr/>
        </p:nvPicPr>
        <p:blipFill>
          <a:blip r:embed="rId2"/>
          <a:stretch>
            <a:fillRect/>
          </a:stretch>
        </p:blipFill>
        <p:spPr>
          <a:xfrm>
            <a:off x="6816000" y="981000"/>
            <a:ext cx="4552983" cy="5276889"/>
          </a:xfrm>
          <a:prstGeom prst="rect">
            <a:avLst/>
          </a:prstGeom>
        </p:spPr>
      </p:pic>
      <p:sp>
        <p:nvSpPr>
          <p:cNvPr id="20" name="文本框 19">
            <a:extLst>
              <a:ext uri="{FF2B5EF4-FFF2-40B4-BE49-F238E27FC236}">
                <a16:creationId xmlns:a16="http://schemas.microsoft.com/office/drawing/2014/main" id="{372714B5-EC8F-186D-FE3D-4B61D8726521}"/>
              </a:ext>
            </a:extLst>
          </p:cNvPr>
          <p:cNvSpPr txBox="1"/>
          <p:nvPr/>
        </p:nvSpPr>
        <p:spPr>
          <a:xfrm>
            <a:off x="8336491" y="6378811"/>
            <a:ext cx="151200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　预览全景</a:t>
            </a:r>
            <a:endParaRPr lang="zh-CN" altLang="en-US" sz="1800" dirty="0">
              <a:sym typeface="+mn-lt"/>
            </a:endParaRPr>
          </a:p>
        </p:txBody>
      </p:sp>
    </p:spTree>
    <p:extLst>
      <p:ext uri="{BB962C8B-B14F-4D97-AF65-F5344CB8AC3E}">
        <p14:creationId xmlns:p14="http://schemas.microsoft.com/office/powerpoint/2010/main" val="241638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任务实施</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圆角矩形 105">
            <a:extLst>
              <a:ext uri="{FF2B5EF4-FFF2-40B4-BE49-F238E27FC236}">
                <a16:creationId xmlns:a16="http://schemas.microsoft.com/office/drawing/2014/main" id="{77E1E764-C97C-10B6-2580-118F01E4F577}"/>
              </a:ext>
            </a:extLst>
          </p:cNvPr>
          <p:cNvSpPr/>
          <p:nvPr/>
        </p:nvSpPr>
        <p:spPr>
          <a:xfrm>
            <a:off x="828012" y="2709000"/>
            <a:ext cx="4909704" cy="1728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22" name="文本框 21">
            <a:extLst>
              <a:ext uri="{FF2B5EF4-FFF2-40B4-BE49-F238E27FC236}">
                <a16:creationId xmlns:a16="http://schemas.microsoft.com/office/drawing/2014/main" id="{BF5441D6-CE49-38EF-FD94-F9ED6F79D4C9}"/>
              </a:ext>
            </a:extLst>
          </p:cNvPr>
          <p:cNvSpPr txBox="1"/>
          <p:nvPr/>
        </p:nvSpPr>
        <p:spPr>
          <a:xfrm>
            <a:off x="970872" y="3092355"/>
            <a:ext cx="4623983" cy="961289"/>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退出编辑界面后，通过作品右上角分享全景作品。</a:t>
            </a:r>
            <a:endParaRPr lang="en-US" altLang="zh-CN" sz="2000" kern="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6" name="文本框 15">
            <a:extLst>
              <a:ext uri="{FF2B5EF4-FFF2-40B4-BE49-F238E27FC236}">
                <a16:creationId xmlns:a16="http://schemas.microsoft.com/office/drawing/2014/main" id="{A6D465CE-8C42-6759-97DD-0AA66FAC8305}"/>
              </a:ext>
            </a:extLst>
          </p:cNvPr>
          <p:cNvSpPr txBox="1"/>
          <p:nvPr/>
        </p:nvSpPr>
        <p:spPr>
          <a:xfrm>
            <a:off x="7967980" y="57150"/>
            <a:ext cx="4104005" cy="461645"/>
          </a:xfrm>
          <a:prstGeom prst="rect">
            <a:avLst/>
          </a:prstGeom>
          <a:noFill/>
        </p:spPr>
        <p:txBody>
          <a:bodyPr wrap="square" rtlCol="0" anchor="t">
            <a:spAutoFit/>
          </a:bodyPr>
          <a:lstStyle/>
          <a:p>
            <a:r>
              <a:rPr lang="zh-CN" altLang="en-US" sz="2400" b="1" dirty="0">
                <a:solidFill>
                  <a:srgbClr val="FFFF00"/>
                </a:solidFill>
                <a:sym typeface="+mn-ea"/>
              </a:rPr>
              <a:t>任务</a:t>
            </a:r>
            <a:r>
              <a:rPr lang="en-US" altLang="zh-CN" sz="2400" b="1" dirty="0">
                <a:solidFill>
                  <a:srgbClr val="FFFF00"/>
                </a:solidFill>
                <a:sym typeface="+mn-ea"/>
              </a:rPr>
              <a:t>3       </a:t>
            </a:r>
            <a:r>
              <a:rPr lang="zh-CN" altLang="en-US" sz="2400" b="1" dirty="0">
                <a:solidFill>
                  <a:srgbClr val="FFFF00"/>
                </a:solidFill>
                <a:sym typeface="+mn-ea"/>
              </a:rPr>
              <a:t>发布并分享全景图</a:t>
            </a:r>
          </a:p>
        </p:txBody>
      </p:sp>
      <p:sp>
        <p:nvSpPr>
          <p:cNvPr id="20" name="文本框 19">
            <a:extLst>
              <a:ext uri="{FF2B5EF4-FFF2-40B4-BE49-F238E27FC236}">
                <a16:creationId xmlns:a16="http://schemas.microsoft.com/office/drawing/2014/main" id="{372714B5-EC8F-186D-FE3D-4B61D8726521}"/>
              </a:ext>
            </a:extLst>
          </p:cNvPr>
          <p:cNvSpPr txBox="1"/>
          <p:nvPr/>
        </p:nvSpPr>
        <p:spPr>
          <a:xfrm>
            <a:off x="8400000" y="6140690"/>
            <a:ext cx="1935509"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　分享全景作品</a:t>
            </a:r>
            <a:endParaRPr lang="zh-CN" altLang="en-US" sz="1800" dirty="0">
              <a:sym typeface="+mn-lt"/>
            </a:endParaRPr>
          </a:p>
        </p:txBody>
      </p:sp>
      <p:pic>
        <p:nvPicPr>
          <p:cNvPr id="4" name="图片 3">
            <a:extLst>
              <a:ext uri="{FF2B5EF4-FFF2-40B4-BE49-F238E27FC236}">
                <a16:creationId xmlns:a16="http://schemas.microsoft.com/office/drawing/2014/main" id="{79F3EB6E-08CC-BE09-BE0A-25E893428755}"/>
              </a:ext>
            </a:extLst>
          </p:cNvPr>
          <p:cNvPicPr>
            <a:picLocks noChangeAspect="1"/>
          </p:cNvPicPr>
          <p:nvPr/>
        </p:nvPicPr>
        <p:blipFill>
          <a:blip r:embed="rId2"/>
          <a:stretch>
            <a:fillRect/>
          </a:stretch>
        </p:blipFill>
        <p:spPr>
          <a:xfrm>
            <a:off x="6240000" y="1392804"/>
            <a:ext cx="5422905" cy="4484196"/>
          </a:xfrm>
          <a:prstGeom prst="rect">
            <a:avLst/>
          </a:prstGeom>
        </p:spPr>
      </p:pic>
    </p:spTree>
    <p:extLst>
      <p:ext uri="{BB962C8B-B14F-4D97-AF65-F5344CB8AC3E}">
        <p14:creationId xmlns:p14="http://schemas.microsoft.com/office/powerpoint/2010/main" val="94210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项目分享</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2" name="组合 31"/>
          <p:cNvGrpSpPr/>
          <p:nvPr/>
        </p:nvGrpSpPr>
        <p:grpSpPr>
          <a:xfrm>
            <a:off x="1429385" y="3790315"/>
            <a:ext cx="9500870" cy="993140"/>
            <a:chOff x="2069" y="7926"/>
            <a:chExt cx="14962" cy="1564"/>
          </a:xfrm>
        </p:grpSpPr>
        <p:sp>
          <p:nvSpPr>
            <p:cNvPr id="31" name="矩形 30"/>
            <p:cNvSpPr/>
            <p:nvPr/>
          </p:nvSpPr>
          <p:spPr>
            <a:xfrm>
              <a:off x="4613" y="7928"/>
              <a:ext cx="12411" cy="1562"/>
            </a:xfrm>
            <a:prstGeom prst="rect">
              <a:avLst/>
            </a:prstGeom>
            <a:solidFill>
              <a:srgbClr val="1E88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069" y="7926"/>
              <a:ext cx="2544" cy="1563"/>
            </a:xfrm>
            <a:prstGeom prst="rect">
              <a:avLst/>
            </a:prstGeom>
            <a:solidFill>
              <a:srgbClr val="FFC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343" y="8238"/>
              <a:ext cx="2009" cy="822"/>
            </a:xfrm>
            <a:prstGeom prst="rect">
              <a:avLst/>
            </a:prstGeom>
            <a:noFill/>
            <a:ln w="9525">
              <a:noFill/>
            </a:ln>
          </p:spPr>
          <p:txBody>
            <a:bodyPr wrap="square">
              <a:spAutoFit/>
            </a:bodyPr>
            <a:lstStyle/>
            <a:p>
              <a:pPr indent="0" algn="dist"/>
              <a:r>
                <a:rPr lang="zh-CN" sz="2800" b="1" spc="1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方案</a:t>
              </a:r>
              <a:r>
                <a:rPr lang="en-US" altLang="zh-CN" sz="2800" b="1" spc="1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p>
          </p:txBody>
        </p:sp>
        <p:sp>
          <p:nvSpPr>
            <p:cNvPr id="30" name="文本框 29"/>
            <p:cNvSpPr txBox="1"/>
            <p:nvPr/>
          </p:nvSpPr>
          <p:spPr>
            <a:xfrm>
              <a:off x="4960" y="8044"/>
              <a:ext cx="12071" cy="1210"/>
            </a:xfrm>
            <a:prstGeom prst="rect">
              <a:avLst/>
            </a:prstGeom>
            <a:noFill/>
            <a:ln w="9525">
              <a:noFill/>
            </a:ln>
          </p:spPr>
          <p:txBody>
            <a:bodyPr wrap="square">
              <a:spAutoFit/>
            </a:bodyPr>
            <a:lstStyle/>
            <a:p>
              <a:pPr indent="457200" fontAlgn="auto"/>
              <a:r>
                <a:rPr lang="zh-CN" altLang="en-US" sz="2200">
                  <a:solidFill>
                    <a:schemeClr val="bg1"/>
                  </a:solidFill>
                  <a:latin typeface="微软雅黑" panose="020B0503020204020204" charset="-122"/>
                  <a:ea typeface="微软雅黑" panose="020B0503020204020204" charset="-122"/>
                  <a:cs typeface="微软雅黑" panose="020B0503020204020204" charset="-122"/>
                  <a:sym typeface="+mn-ea"/>
                </a:rPr>
                <a:t>由学生代表与指导教师组成项目评审组，各工作团队制作汇报材料并进行答辩。</a:t>
              </a:r>
              <a:endParaRPr lang="zh-CN" altLang="en-US" sz="2200" b="0" spc="100">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grpSp>
        <p:nvGrpSpPr>
          <p:cNvPr id="4" name="组合 3"/>
          <p:cNvGrpSpPr/>
          <p:nvPr/>
        </p:nvGrpSpPr>
        <p:grpSpPr>
          <a:xfrm>
            <a:off x="1427480" y="2117090"/>
            <a:ext cx="9500870" cy="993140"/>
            <a:chOff x="2069" y="7926"/>
            <a:chExt cx="14962" cy="1564"/>
          </a:xfrm>
        </p:grpSpPr>
        <p:sp>
          <p:nvSpPr>
            <p:cNvPr id="5" name="矩形 4"/>
            <p:cNvSpPr/>
            <p:nvPr/>
          </p:nvSpPr>
          <p:spPr>
            <a:xfrm>
              <a:off x="4613" y="7928"/>
              <a:ext cx="12411" cy="1562"/>
            </a:xfrm>
            <a:prstGeom prst="rect">
              <a:avLst/>
            </a:prstGeom>
            <a:solidFill>
              <a:srgbClr val="1E88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69" y="7926"/>
              <a:ext cx="2544" cy="1563"/>
            </a:xfrm>
            <a:prstGeom prst="rect">
              <a:avLst/>
            </a:prstGeom>
            <a:solidFill>
              <a:srgbClr val="FFC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343" y="8238"/>
              <a:ext cx="2009" cy="822"/>
            </a:xfrm>
            <a:prstGeom prst="rect">
              <a:avLst/>
            </a:prstGeom>
            <a:noFill/>
            <a:ln w="9525">
              <a:noFill/>
            </a:ln>
          </p:spPr>
          <p:txBody>
            <a:bodyPr wrap="square">
              <a:spAutoFit/>
            </a:bodyPr>
            <a:lstStyle/>
            <a:p>
              <a:pPr indent="0" algn="dist"/>
              <a:r>
                <a:rPr lang="zh-CN" sz="2800" b="1" spc="1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方案</a:t>
              </a:r>
              <a:r>
                <a:rPr lang="en-US" altLang="zh-CN" sz="2800" b="1" spc="1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p>
          </p:txBody>
        </p:sp>
        <p:sp>
          <p:nvSpPr>
            <p:cNvPr id="8" name="文本框 7"/>
            <p:cNvSpPr txBox="1"/>
            <p:nvPr/>
          </p:nvSpPr>
          <p:spPr>
            <a:xfrm>
              <a:off x="4960" y="8044"/>
              <a:ext cx="12071" cy="1210"/>
            </a:xfrm>
            <a:prstGeom prst="rect">
              <a:avLst/>
            </a:prstGeom>
            <a:noFill/>
            <a:ln w="9525">
              <a:noFill/>
            </a:ln>
          </p:spPr>
          <p:txBody>
            <a:bodyPr wrap="square">
              <a:spAutoFit/>
            </a:bodyPr>
            <a:lstStyle/>
            <a:p>
              <a:pPr indent="457200" fontAlgn="auto"/>
              <a:r>
                <a:rPr lang="zh-CN" altLang="en-US" sz="2200">
                  <a:solidFill>
                    <a:schemeClr val="bg1"/>
                  </a:solidFill>
                  <a:latin typeface="微软雅黑" panose="020B0503020204020204" charset="-122"/>
                  <a:ea typeface="微软雅黑" panose="020B0503020204020204" charset="-122"/>
                  <a:cs typeface="微软雅黑" panose="020B0503020204020204" charset="-122"/>
                  <a:sym typeface="+mn-ea"/>
                </a:rPr>
                <a:t>各工作团队展示交流项目，谈谈自己的心得体会，并选派代表分享交流。</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项目评价</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552450" y="1269365"/>
            <a:ext cx="11110595" cy="450215"/>
          </a:xfrm>
          <a:prstGeom prst="rect">
            <a:avLst/>
          </a:prstGeom>
          <a:noFill/>
        </p:spPr>
        <p:txBody>
          <a:bodyPr wrap="square" rtlCol="0" anchor="t">
            <a:spAutoFit/>
          </a:bodyPr>
          <a:lstStyle/>
          <a:p>
            <a:pPr indent="508000" fontAlgn="auto">
              <a:lnSpc>
                <a:spcPts val="2800"/>
              </a:lnSpc>
              <a:extLst>
                <a:ext uri="{35155182-B16C-46BC-9424-99874614C6A1}">
                  <wpsdc:indentchars xmlns:wpsdc="http://www.wps.cn/officeDocument/2017/drawingmlCustomData" xmlns="" val="200" checksum="282533468"/>
                </a:ext>
              </a:extLst>
            </a:pPr>
            <a:r>
              <a:rPr lang="zh-CN" altLang="en-US" sz="2000">
                <a:solidFill>
                  <a:srgbClr val="F65738"/>
                </a:solidFill>
                <a:latin typeface="微软雅黑" panose="020B0503020204020204" charset="-122"/>
                <a:ea typeface="微软雅黑" panose="020B0503020204020204" charset="-122"/>
                <a:cs typeface="微软雅黑" panose="020B0503020204020204" charset="-122"/>
              </a:rPr>
              <a:t>根据项目完成情况填涂表</a:t>
            </a:r>
          </a:p>
        </p:txBody>
      </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9" name="表格 8"/>
          <p:cNvGraphicFramePr/>
          <p:nvPr>
            <p:custDataLst>
              <p:tags r:id="rId1"/>
            </p:custDataLst>
            <p:extLst>
              <p:ext uri="{D42A27DB-BD31-4B8C-83A1-F6EECF244321}">
                <p14:modId xmlns:p14="http://schemas.microsoft.com/office/powerpoint/2010/main" val="3052936276"/>
              </p:ext>
            </p:extLst>
          </p:nvPr>
        </p:nvGraphicFramePr>
        <p:xfrm>
          <a:off x="1848000" y="2008920"/>
          <a:ext cx="9079380" cy="4319890"/>
        </p:xfrm>
        <a:graphic>
          <a:graphicData uri="http://schemas.openxmlformats.org/drawingml/2006/table">
            <a:tbl>
              <a:tblPr firstRow="1" bandRow="1">
                <a:tableStyleId>{5C22544A-7EE6-4342-B048-85BDC9FD1C3A}</a:tableStyleId>
              </a:tblPr>
              <a:tblGrid>
                <a:gridCol w="2663609">
                  <a:extLst>
                    <a:ext uri="{9D8B030D-6E8A-4147-A177-3AD203B41FA5}">
                      <a16:colId xmlns:a16="http://schemas.microsoft.com/office/drawing/2014/main" val="20000"/>
                    </a:ext>
                  </a:extLst>
                </a:gridCol>
                <a:gridCol w="4003522">
                  <a:extLst>
                    <a:ext uri="{9D8B030D-6E8A-4147-A177-3AD203B41FA5}">
                      <a16:colId xmlns:a16="http://schemas.microsoft.com/office/drawing/2014/main" val="20001"/>
                    </a:ext>
                  </a:extLst>
                </a:gridCol>
                <a:gridCol w="2412249">
                  <a:extLst>
                    <a:ext uri="{9D8B030D-6E8A-4147-A177-3AD203B41FA5}">
                      <a16:colId xmlns:a16="http://schemas.microsoft.com/office/drawing/2014/main" val="20002"/>
                    </a:ext>
                  </a:extLst>
                </a:gridCol>
              </a:tblGrid>
              <a:tr h="863978">
                <a:tc>
                  <a:txBody>
                    <a:bodyPr/>
                    <a:lstStyle/>
                    <a:p>
                      <a:pPr algn="ctr">
                        <a:buNone/>
                      </a:pPr>
                      <a:r>
                        <a:rPr lang="zh-CN" altLang="en-US" sz="2000" dirty="0">
                          <a:latin typeface="微软雅黑" panose="020B0503020204020204" charset="-122"/>
                          <a:ea typeface="微软雅黑" panose="020B0503020204020204" charset="-122"/>
                          <a:cs typeface="微软雅黑" panose="020B0503020204020204" charset="-122"/>
                        </a:rPr>
                        <a:t>类</a:t>
                      </a:r>
                      <a:r>
                        <a:rPr lang="en-US" altLang="zh-CN" sz="2000" dirty="0">
                          <a:latin typeface="微软雅黑" panose="020B0503020204020204" charset="-122"/>
                          <a:ea typeface="微软雅黑" panose="020B0503020204020204" charset="-122"/>
                          <a:cs typeface="微软雅黑" panose="020B0503020204020204" charset="-122"/>
                        </a:rPr>
                        <a:t>   </a:t>
                      </a:r>
                      <a:r>
                        <a:rPr lang="zh-CN" altLang="en-US" sz="2000" dirty="0">
                          <a:latin typeface="微软雅黑" panose="020B0503020204020204" charset="-122"/>
                          <a:ea typeface="微软雅黑" panose="020B0503020204020204" charset="-122"/>
                          <a:cs typeface="微软雅黑" panose="020B0503020204020204" charset="-122"/>
                        </a:rPr>
                        <a:t>别</a:t>
                      </a:r>
                    </a:p>
                  </a:txBody>
                  <a:tcPr anchor="ctr">
                    <a:solidFill>
                      <a:srgbClr val="83A29D"/>
                    </a:solidFill>
                  </a:tcPr>
                </a:tc>
                <a:tc>
                  <a:txBody>
                    <a:bodyPr/>
                    <a:lstStyle/>
                    <a:p>
                      <a:pPr algn="ctr">
                        <a:buNone/>
                      </a:pPr>
                      <a:r>
                        <a:rPr lang="zh-CN" altLang="en-US" sz="2000">
                          <a:latin typeface="微软雅黑" panose="020B0503020204020204" charset="-122"/>
                          <a:ea typeface="微软雅黑" panose="020B0503020204020204" charset="-122"/>
                          <a:cs typeface="微软雅黑" panose="020B0503020204020204" charset="-122"/>
                        </a:rPr>
                        <a:t>内</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容</a:t>
                      </a:r>
                    </a:p>
                  </a:txBody>
                  <a:tcPr anchor="ctr">
                    <a:solidFill>
                      <a:srgbClr val="83A29D"/>
                    </a:solidFill>
                  </a:tcPr>
                </a:tc>
                <a:tc>
                  <a:txBody>
                    <a:bodyPr/>
                    <a:lstStyle/>
                    <a:p>
                      <a:pPr algn="ctr">
                        <a:buNone/>
                      </a:pPr>
                      <a:r>
                        <a:rPr lang="zh-CN" altLang="en-US" sz="2000">
                          <a:latin typeface="微软雅黑" panose="020B0503020204020204" charset="-122"/>
                          <a:ea typeface="微软雅黑" panose="020B0503020204020204" charset="-122"/>
                          <a:cs typeface="微软雅黑" panose="020B0503020204020204" charset="-122"/>
                        </a:rPr>
                        <a:t>评</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分</a:t>
                      </a:r>
                    </a:p>
                  </a:txBody>
                  <a:tcPr anchor="ctr">
                    <a:solidFill>
                      <a:srgbClr val="83A29D"/>
                    </a:solidFill>
                  </a:tcPr>
                </a:tc>
                <a:extLst>
                  <a:ext uri="{0D108BD9-81ED-4DB2-BD59-A6C34878D82A}">
                    <a16:rowId xmlns:a16="http://schemas.microsoft.com/office/drawing/2014/main" val="10000"/>
                  </a:ext>
                </a:extLst>
              </a:tr>
              <a:tr h="863978">
                <a:tc>
                  <a:txBody>
                    <a:bodyPr/>
                    <a:lstStyle/>
                    <a:p>
                      <a:pPr algn="ctr">
                        <a:buNone/>
                      </a:pPr>
                      <a:r>
                        <a:rPr lang="zh-CN" altLang="en-US"/>
                        <a:t>项目质量</a:t>
                      </a:r>
                    </a:p>
                  </a:txBody>
                  <a:tcPr anchor="ctr">
                    <a:solidFill>
                      <a:srgbClr val="E4EBEA"/>
                    </a:solidFill>
                  </a:tcPr>
                </a:tc>
                <a:tc>
                  <a:txBody>
                    <a:bodyPr/>
                    <a:lstStyle/>
                    <a:p>
                      <a:pPr algn="l">
                        <a:lnSpc>
                          <a:spcPct val="150000"/>
                        </a:lnSpc>
                        <a:buNone/>
                      </a:pPr>
                      <a:r>
                        <a:rPr lang="zh-CN" altLang="en-US" sz="1600" dirty="0"/>
                        <a:t>1. 各个任务的评价汇总</a:t>
                      </a:r>
                    </a:p>
                    <a:p>
                      <a:pPr algn="l">
                        <a:lnSpc>
                          <a:spcPct val="150000"/>
                        </a:lnSpc>
                        <a:buNone/>
                      </a:pPr>
                      <a:r>
                        <a:rPr lang="zh-CN" altLang="en-US" sz="1600" dirty="0"/>
                        <a:t>2. 项目完成质量</a:t>
                      </a:r>
                    </a:p>
                  </a:txBody>
                  <a:tcPr anchor="ctr">
                    <a:solidFill>
                      <a:srgbClr val="E4EBEA"/>
                    </a:solidFill>
                  </a:tcPr>
                </a:tc>
                <a:tc>
                  <a:txBody>
                    <a:bodyPr/>
                    <a:lstStyle/>
                    <a:p>
                      <a:pPr algn="ctr">
                        <a:buNone/>
                      </a:pPr>
                      <a:r>
                        <a:rPr lang="zh-CN" altLang="en-US"/>
                        <a:t>☆☆☆</a:t>
                      </a:r>
                    </a:p>
                  </a:txBody>
                  <a:tcPr anchor="ctr">
                    <a:solidFill>
                      <a:srgbClr val="E4EBEA"/>
                    </a:solidFill>
                  </a:tcPr>
                </a:tc>
                <a:extLst>
                  <a:ext uri="{0D108BD9-81ED-4DB2-BD59-A6C34878D82A}">
                    <a16:rowId xmlns:a16="http://schemas.microsoft.com/office/drawing/2014/main" val="10001"/>
                  </a:ext>
                </a:extLst>
              </a:tr>
              <a:tr h="863978">
                <a:tc>
                  <a:txBody>
                    <a:bodyPr/>
                    <a:lstStyle/>
                    <a:p>
                      <a:pPr algn="ctr">
                        <a:buNone/>
                      </a:pPr>
                      <a:r>
                        <a:rPr lang="zh-CN" altLang="en-US"/>
                        <a:t>团队协作</a:t>
                      </a:r>
                    </a:p>
                  </a:txBody>
                  <a:tcPr anchor="ctr">
                    <a:solidFill>
                      <a:srgbClr val="E4EBEA"/>
                    </a:solidFill>
                  </a:tcPr>
                </a:tc>
                <a:tc>
                  <a:txBody>
                    <a:bodyPr/>
                    <a:lstStyle/>
                    <a:p>
                      <a:pPr algn="l">
                        <a:lnSpc>
                          <a:spcPct val="150000"/>
                        </a:lnSpc>
                        <a:buClrTx/>
                        <a:buSzTx/>
                        <a:buNone/>
                      </a:pPr>
                      <a:r>
                        <a:rPr lang="zh-CN" altLang="en-US" sz="1600" dirty="0"/>
                        <a:t>1. 团队分工、协作机制及合作效果</a:t>
                      </a:r>
                    </a:p>
                    <a:p>
                      <a:pPr algn="l">
                        <a:lnSpc>
                          <a:spcPct val="150000"/>
                        </a:lnSpc>
                        <a:buClrTx/>
                        <a:buSzTx/>
                        <a:buNone/>
                      </a:pPr>
                      <a:r>
                        <a:rPr lang="zh-CN" altLang="en-US" sz="1600" dirty="0"/>
                        <a:t>2. 协作创新情况</a:t>
                      </a:r>
                    </a:p>
                  </a:txBody>
                  <a:tcPr anchor="ctr">
                    <a:solidFill>
                      <a:srgbClr val="E4EBEA"/>
                    </a:solidFill>
                  </a:tcPr>
                </a:tc>
                <a:tc>
                  <a:txBody>
                    <a:bodyPr/>
                    <a:lstStyle/>
                    <a:p>
                      <a:pPr algn="ctr">
                        <a:buNone/>
                      </a:pPr>
                      <a:r>
                        <a:rPr lang="zh-CN" altLang="en-US" sz="1800">
                          <a:sym typeface="+mn-ea"/>
                        </a:rPr>
                        <a:t>☆☆☆</a:t>
                      </a:r>
                      <a:endParaRPr lang="zh-CN" altLang="en-US"/>
                    </a:p>
                  </a:txBody>
                  <a:tcPr anchor="ctr">
                    <a:solidFill>
                      <a:srgbClr val="E4EBEA"/>
                    </a:solidFill>
                  </a:tcPr>
                </a:tc>
                <a:extLst>
                  <a:ext uri="{0D108BD9-81ED-4DB2-BD59-A6C34878D82A}">
                    <a16:rowId xmlns:a16="http://schemas.microsoft.com/office/drawing/2014/main" val="10002"/>
                  </a:ext>
                </a:extLst>
              </a:tr>
              <a:tr h="863978">
                <a:tc>
                  <a:txBody>
                    <a:bodyPr/>
                    <a:lstStyle/>
                    <a:p>
                      <a:pPr algn="ctr">
                        <a:buNone/>
                      </a:pPr>
                      <a:r>
                        <a:rPr lang="zh-CN" altLang="en-US"/>
                        <a:t>职业规范</a:t>
                      </a:r>
                    </a:p>
                  </a:txBody>
                  <a:tcPr anchor="ctr">
                    <a:solidFill>
                      <a:srgbClr val="E4EBEA"/>
                    </a:solidFill>
                  </a:tcPr>
                </a:tc>
                <a:tc>
                  <a:txBody>
                    <a:bodyPr/>
                    <a:lstStyle/>
                    <a:p>
                      <a:pPr algn="l">
                        <a:lnSpc>
                          <a:spcPct val="150000"/>
                        </a:lnSpc>
                        <a:buClrTx/>
                        <a:buSzTx/>
                        <a:buNone/>
                      </a:pPr>
                      <a:r>
                        <a:rPr lang="zh-CN" altLang="en-US" sz="1600" dirty="0"/>
                        <a:t>1. 项目管理、实施环境规范</a:t>
                      </a:r>
                    </a:p>
                    <a:p>
                      <a:pPr algn="l">
                        <a:lnSpc>
                          <a:spcPct val="150000"/>
                        </a:lnSpc>
                        <a:buClrTx/>
                        <a:buSzTx/>
                        <a:buNone/>
                      </a:pPr>
                      <a:r>
                        <a:rPr lang="zh-CN" altLang="en-US" sz="1600" dirty="0"/>
                        <a:t>2. 项目实施过程、相关文档的规范</a:t>
                      </a:r>
                    </a:p>
                  </a:txBody>
                  <a:tcPr anchor="ctr">
                    <a:solidFill>
                      <a:srgbClr val="E4EBEA"/>
                    </a:solidFill>
                  </a:tcPr>
                </a:tc>
                <a:tc>
                  <a:txBody>
                    <a:bodyPr/>
                    <a:lstStyle/>
                    <a:p>
                      <a:pPr algn="ctr">
                        <a:buNone/>
                      </a:pPr>
                      <a:r>
                        <a:rPr lang="zh-CN" altLang="en-US" sz="1800">
                          <a:sym typeface="+mn-ea"/>
                        </a:rPr>
                        <a:t>☆☆☆</a:t>
                      </a:r>
                      <a:endParaRPr lang="zh-CN" altLang="en-US"/>
                    </a:p>
                  </a:txBody>
                  <a:tcPr anchor="ctr">
                    <a:solidFill>
                      <a:srgbClr val="E4EBEA"/>
                    </a:solidFill>
                  </a:tcPr>
                </a:tc>
                <a:extLst>
                  <a:ext uri="{0D108BD9-81ED-4DB2-BD59-A6C34878D82A}">
                    <a16:rowId xmlns:a16="http://schemas.microsoft.com/office/drawing/2014/main" val="10003"/>
                  </a:ext>
                </a:extLst>
              </a:tr>
              <a:tr h="863978">
                <a:tc>
                  <a:txBody>
                    <a:bodyPr/>
                    <a:lstStyle/>
                    <a:p>
                      <a:pPr algn="ctr">
                        <a:buNone/>
                      </a:pPr>
                      <a:r>
                        <a:rPr lang="zh-CN" altLang="en-US"/>
                        <a:t>建议</a:t>
                      </a:r>
                    </a:p>
                  </a:txBody>
                  <a:tcPr anchor="ctr">
                    <a:solidFill>
                      <a:srgbClr val="E4EBEA"/>
                    </a:solidFill>
                  </a:tcPr>
                </a:tc>
                <a:tc>
                  <a:txBody>
                    <a:bodyPr/>
                    <a:lstStyle/>
                    <a:p>
                      <a:pPr algn="l">
                        <a:buNone/>
                      </a:pPr>
                      <a:endParaRPr lang="zh-CN" altLang="en-US" sz="1600"/>
                    </a:p>
                  </a:txBody>
                  <a:tcPr anchor="ctr">
                    <a:solidFill>
                      <a:srgbClr val="E4EBEA"/>
                    </a:solidFill>
                  </a:tcPr>
                </a:tc>
                <a:tc>
                  <a:txBody>
                    <a:bodyPr/>
                    <a:lstStyle/>
                    <a:p>
                      <a:pPr algn="ctr">
                        <a:buNone/>
                      </a:pPr>
                      <a:endParaRPr lang="zh-CN" altLang="en-US" dirty="0"/>
                    </a:p>
                  </a:txBody>
                  <a:tcPr anchor="ctr">
                    <a:solidFill>
                      <a:srgbClr val="E4EBEA"/>
                    </a:solidFill>
                  </a:tcP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084441" y="1917000"/>
            <a:ext cx="10223850" cy="3240493"/>
          </a:xfrm>
          <a:prstGeom prst="rect">
            <a:avLst/>
          </a:prstGeom>
          <a:solidFill>
            <a:srgbClr val="83A29D"/>
          </a:solidFill>
          <a:ln w="69850" cap="flat" cmpd="sng" algn="ctr">
            <a:solidFill>
              <a:srgbClr val="A2B9B5"/>
            </a:soli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mn-cs"/>
            </a:endParaRPr>
          </a:p>
        </p:txBody>
      </p:sp>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项目总结</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416000" y="2349000"/>
            <a:ext cx="9743440" cy="2346283"/>
          </a:xfrm>
          <a:prstGeom prst="rect">
            <a:avLst/>
          </a:prstGeom>
          <a:noFill/>
        </p:spPr>
        <p:txBody>
          <a:bodyPr wrap="square" rtlCol="0" anchor="t">
            <a:spAutoFit/>
          </a:bodyPr>
          <a:lstStyle/>
          <a:p>
            <a:pPr indent="508000" fontAlgn="auto">
              <a:lnSpc>
                <a:spcPct val="150000"/>
              </a:lnSpc>
              <a:extLst>
                <a:ext uri="{35155182-B16C-46BC-9424-99874614C6A1}">
                  <wpsdc:indentchars xmlns="" xmlns:wpsdc="http://www.wps.cn/officeDocument/2017/drawingmlCustomData" val="200" checksum="282533468"/>
                </a:ext>
              </a:extLst>
            </a:pPr>
            <a:r>
              <a:rPr lang="zh-CN" altLang="en-US" sz="2000" dirty="0">
                <a:solidFill>
                  <a:schemeClr val="bg1"/>
                </a:solidFill>
                <a:latin typeface="微软雅黑" panose="020B0503020204020204" charset="-122"/>
                <a:ea typeface="微软雅黑" panose="020B0503020204020204" charset="-122"/>
                <a:cs typeface="微软雅黑" panose="020B0503020204020204" charset="-122"/>
              </a:rPr>
              <a:t>本项目依据行动导向理念，将制作全景漫游的典型工作过程转化为项目学习内容，共分为“拍摄全景素材”“合成全景图”“发布并分享全景图”</a:t>
            </a:r>
            <a:r>
              <a:rPr lang="en-US" altLang="zh-CN" sz="2000" dirty="0">
                <a:solidFill>
                  <a:schemeClr val="bg1"/>
                </a:solidFill>
                <a:latin typeface="微软雅黑" panose="020B0503020204020204" charset="-122"/>
                <a:ea typeface="微软雅黑" panose="020B0503020204020204" charset="-122"/>
                <a:cs typeface="微软雅黑" panose="020B0503020204020204" charset="-122"/>
              </a:rPr>
              <a:t>3 </a:t>
            </a:r>
            <a:r>
              <a:rPr lang="zh-CN" altLang="en-US" sz="2000" dirty="0">
                <a:solidFill>
                  <a:schemeClr val="bg1"/>
                </a:solidFill>
                <a:latin typeface="微软雅黑" panose="020B0503020204020204" charset="-122"/>
                <a:ea typeface="微软雅黑" panose="020B0503020204020204" charset="-122"/>
                <a:cs typeface="微软雅黑" panose="020B0503020204020204" charset="-122"/>
              </a:rPr>
              <a:t>个任务。在“拍摄全景素材”任务中介绍了如何调试设备、拍摄全景素材；在“合成全景图”任务中介绍了如何操作软件，将拍摄好的素材图片合成为一张全景图；在“发布并分享全景图”任务中介绍了如何选择网络发布平台，上传制作好的全景图。</a:t>
            </a:r>
          </a:p>
        </p:txBody>
      </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17307" y="1989000"/>
            <a:ext cx="9557385" cy="2736000"/>
          </a:xfrm>
          <a:prstGeom prst="rect">
            <a:avLst/>
          </a:prstGeom>
          <a:solidFill>
            <a:srgbClr val="83A29D"/>
          </a:solidFill>
          <a:ln w="57150">
            <a:solidFill>
              <a:srgbClr val="A2B9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055370" y="405130"/>
            <a:ext cx="1875790" cy="593970"/>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dirty="0">
                  <a:solidFill>
                    <a:srgbClr val="5B7A79"/>
                  </a:solidFill>
                  <a:latin typeface="方正粗黑宋简体" panose="02000000000000000000" charset="-122"/>
                  <a:ea typeface="方正粗黑宋简体" panose="02000000000000000000" charset="-122"/>
                </a:rPr>
                <a:t> </a:t>
              </a:r>
              <a:r>
                <a:rPr lang="zh-CN" altLang="en-US" sz="2800" dirty="0">
                  <a:solidFill>
                    <a:srgbClr val="5B7A79"/>
                  </a:solidFill>
                  <a:latin typeface="方正粗黑宋简体" panose="02000000000000000000" charset="-122"/>
                  <a:ea typeface="方正粗黑宋简体" panose="02000000000000000000" charset="-122"/>
                </a:rPr>
                <a:t>项目需求</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1620932" y="2558716"/>
            <a:ext cx="8896159" cy="1422954"/>
          </a:xfrm>
          <a:prstGeom prst="rect">
            <a:avLst/>
          </a:prstGeom>
          <a:noFill/>
        </p:spPr>
        <p:txBody>
          <a:bodyPr wrap="square" rtlCol="0" anchor="t">
            <a:spAutoFit/>
          </a:bodyPr>
          <a:lstStyle/>
          <a:p>
            <a:pPr indent="508000" fontAlgn="auto">
              <a:lnSpc>
                <a:spcPct val="150000"/>
              </a:lnSpc>
              <a:extLst>
                <a:ext uri="{35155182-B16C-46BC-9424-99874614C6A1}">
                  <wpsdc:indentchars xmlns="" xmlns:wpsdc="http://www.wps.cn/officeDocument/2017/drawingmlCustomData" val="200" checksum="282533468"/>
                </a:ext>
              </a:extLst>
            </a:pPr>
            <a:r>
              <a:rPr lang="zh-CN" altLang="en-US" sz="2000" dirty="0">
                <a:solidFill>
                  <a:schemeClr val="bg1"/>
                </a:solidFill>
                <a:latin typeface="微软雅黑" panose="020B0503020204020204" charset="-122"/>
                <a:ea typeface="微软雅黑" panose="020B0503020204020204" charset="-122"/>
                <a:cs typeface="微软雅黑" panose="020B0503020204020204" charset="-122"/>
              </a:rPr>
              <a:t>小小的大伯家里有一片精心培育多年的有机茶园，每年生产的茶叶远近闻名。眼看今年的茶叶采摘季快到了，小小的大伯为了更好地展示自己的茶园，特意委托小小利用全景漫游的方式来解决这个问题。</a:t>
            </a:r>
          </a:p>
        </p:txBody>
      </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项目拓展</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a:off x="2639060" y="2234565"/>
            <a:ext cx="7632065" cy="788035"/>
          </a:xfrm>
          <a:prstGeom prst="roundRect">
            <a:avLst/>
          </a:prstGeom>
          <a:solidFill>
            <a:srgbClr val="22B2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t>制作校园全景图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400" y="4173220"/>
            <a:ext cx="12217400" cy="2698750"/>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222750" y="1701165"/>
            <a:ext cx="4678680" cy="1861185"/>
          </a:xfrm>
          <a:prstGeom prst="rect">
            <a:avLst/>
          </a:prstGeom>
          <a:noFill/>
        </p:spPr>
        <p:txBody>
          <a:bodyPr wrap="none" rtlCol="0">
            <a:spAutoFit/>
          </a:bodyPr>
          <a:lstStyle/>
          <a:p>
            <a:pPr algn="l"/>
            <a:r>
              <a:rPr lang="zh-CN" altLang="en-US" sz="11500" b="1" spc="300" dirty="0">
                <a:solidFill>
                  <a:srgbClr val="5B7A7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谢谢！</a:t>
            </a:r>
            <a:endParaRPr lang="zh-CN" altLang="en-US" sz="11500" b="1" spc="300" dirty="0">
              <a:solidFill>
                <a:srgbClr val="5B7A7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Arial" panose="020B0604020202020204" pitchFamily="34" charset="0"/>
              <a:sym typeface="+mn-ea"/>
            </a:endParaRPr>
          </a:p>
        </p:txBody>
      </p:sp>
      <p:sp>
        <p:nvSpPr>
          <p:cNvPr id="16" name="矩形 15"/>
          <p:cNvSpPr/>
          <p:nvPr/>
        </p:nvSpPr>
        <p:spPr>
          <a:xfrm>
            <a:off x="-21590" y="3932555"/>
            <a:ext cx="12223115" cy="180000"/>
          </a:xfrm>
          <a:prstGeom prst="rect">
            <a:avLst/>
          </a:prstGeom>
          <a:solidFill>
            <a:srgbClr val="83A29D"/>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理工社logo矢量图-横排黑色"/>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35915" y="189230"/>
            <a:ext cx="2760345" cy="44005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750389" y="1629000"/>
            <a:ext cx="5777611" cy="3384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项目分析</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994246" y="2147858"/>
            <a:ext cx="5433896" cy="2346283"/>
          </a:xfrm>
          <a:prstGeom prst="rect">
            <a:avLst/>
          </a:prstGeom>
          <a:noFill/>
        </p:spPr>
        <p:txBody>
          <a:bodyPr wrap="square" rtlCol="0" anchor="t">
            <a:spAutoFit/>
          </a:bodyPr>
          <a:lstStyle/>
          <a:p>
            <a:pPr indent="457200" fontAlgn="auto">
              <a:lnSpc>
                <a:spcPct val="150000"/>
              </a:lnSpc>
              <a:extLst>
                <a:ext uri="{35155182-B16C-46BC-9424-99874614C6A1}">
                  <wpsdc:indentchars xmlns="" xmlns:wpsdc="http://www.wps.cn/officeDocument/2017/drawingmlCustomData" val="200" checksum="282533468"/>
                </a:ext>
              </a:extLst>
            </a:pPr>
            <a:r>
              <a:rPr lang="zh-CN" altLang="en-US" sz="2000" dirty="0">
                <a:solidFill>
                  <a:schemeClr val="bg1"/>
                </a:solidFill>
                <a:latin typeface="微软雅黑" panose="020B0503020204020204" charset="-122"/>
                <a:ea typeface="微软雅黑" panose="020B0503020204020204" charset="-122"/>
                <a:cs typeface="微软雅黑" panose="020B0503020204020204" charset="-122"/>
              </a:rPr>
              <a:t>全景技术是将二维平面图片通过软件合成和渲染模拟成三维空间的技术。只要是需要空间展示的地方，都可以用全景方式展现。拍摄全景素材、合成全景图片、发布全景漫游等一系列的操作是小小需要完成的任务。</a:t>
            </a:r>
          </a:p>
        </p:txBody>
      </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8569697" y="5877000"/>
            <a:ext cx="1198515"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dirty="0">
                <a:sym typeface="+mn-lt"/>
              </a:rPr>
              <a:t>项目结构</a:t>
            </a:r>
            <a:endParaRPr lang="zh-CN" altLang="en-US" sz="1800" dirty="0">
              <a:sym typeface="+mn-lt"/>
            </a:endParaRPr>
          </a:p>
        </p:txBody>
      </p:sp>
      <p:graphicFrame>
        <p:nvGraphicFramePr>
          <p:cNvPr id="2" name="图示 1">
            <a:extLst>
              <a:ext uri="{FF2B5EF4-FFF2-40B4-BE49-F238E27FC236}">
                <a16:creationId xmlns:a16="http://schemas.microsoft.com/office/drawing/2014/main" id="{913AB077-9EAF-E6A4-A857-90189C60A08A}"/>
              </a:ext>
            </a:extLst>
          </p:cNvPr>
          <p:cNvGraphicFramePr/>
          <p:nvPr>
            <p:extLst>
              <p:ext uri="{D42A27DB-BD31-4B8C-83A1-F6EECF244321}">
                <p14:modId xmlns:p14="http://schemas.microsoft.com/office/powerpoint/2010/main" val="1187152917"/>
              </p:ext>
            </p:extLst>
          </p:nvPr>
        </p:nvGraphicFramePr>
        <p:xfrm>
          <a:off x="6528000" y="1097805"/>
          <a:ext cx="5281911" cy="46623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55370" y="405130"/>
            <a:ext cx="1875790" cy="593725"/>
            <a:chOff x="8080" y="524"/>
            <a:chExt cx="2954" cy="935"/>
          </a:xfrm>
        </p:grpSpPr>
        <p:sp>
          <p:nvSpPr>
            <p:cNvPr id="48" name="文本框 47"/>
            <p:cNvSpPr txBox="1"/>
            <p:nvPr/>
          </p:nvSpPr>
          <p:spPr>
            <a:xfrm>
              <a:off x="8080" y="524"/>
              <a:ext cx="2954" cy="822"/>
            </a:xfrm>
            <a:prstGeom prst="rect">
              <a:avLst/>
            </a:prstGeom>
            <a:noFill/>
          </p:spPr>
          <p:txBody>
            <a:bodyPr wrap="square" rtlCol="0">
              <a:spAutoFit/>
            </a:bodyPr>
            <a:lstStyle/>
            <a:p>
              <a:r>
                <a:rPr lang="en-US" altLang="zh-CN" sz="2800">
                  <a:solidFill>
                    <a:srgbClr val="5B7A79"/>
                  </a:solidFill>
                  <a:latin typeface="方正粗黑宋简体" panose="02000000000000000000" charset="-122"/>
                  <a:ea typeface="方正粗黑宋简体" panose="02000000000000000000" charset="-122"/>
                </a:rPr>
                <a:t> </a:t>
              </a:r>
              <a:r>
                <a:rPr lang="zh-CN" altLang="en-US" sz="2800">
                  <a:solidFill>
                    <a:srgbClr val="5B7A79"/>
                  </a:solidFill>
                  <a:latin typeface="方正粗黑宋简体" panose="02000000000000000000" charset="-122"/>
                  <a:ea typeface="方正粗黑宋简体" panose="02000000000000000000" charset="-122"/>
                </a:rPr>
                <a:t>学习目标</a:t>
              </a:r>
            </a:p>
          </p:txBody>
        </p:sp>
        <p:sp>
          <p:nvSpPr>
            <p:cNvPr id="49" name="矩形 48"/>
            <p:cNvSpPr/>
            <p:nvPr/>
          </p:nvSpPr>
          <p:spPr>
            <a:xfrm>
              <a:off x="8466" y="1346"/>
              <a:ext cx="964" cy="113"/>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userDrawn="1"/>
        </p:nvSpPr>
        <p:spPr>
          <a:xfrm>
            <a:off x="234438" y="172219"/>
            <a:ext cx="532237" cy="499409"/>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userDrawn="1"/>
        </p:nvSpPr>
        <p:spPr>
          <a:xfrm>
            <a:off x="586354" y="503432"/>
            <a:ext cx="360641" cy="338397"/>
          </a:xfrm>
          <a:prstGeom prst="rect">
            <a:avLst/>
          </a:prstGeom>
          <a:solidFill>
            <a:schemeClr val="bg1">
              <a:alpha val="0"/>
            </a:schemeClr>
          </a:solidFill>
          <a:ln w="38100">
            <a:solidFill>
              <a:srgbClr val="5B7A79"/>
            </a:solidFill>
          </a:ln>
          <a:effectLst>
            <a:outerShdw blurRad="241300" dist="317500" dir="5400000" algn="ctr" rotWithShape="0">
              <a:srgbClr val="000000">
                <a:alpha val="9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967865" y="2061000"/>
            <a:ext cx="7990840" cy="2376170"/>
            <a:chOff x="4115" y="1100"/>
            <a:chExt cx="12584" cy="3742"/>
          </a:xfrm>
        </p:grpSpPr>
        <p:grpSp>
          <p:nvGrpSpPr>
            <p:cNvPr id="2" name="组合 1"/>
            <p:cNvGrpSpPr/>
            <p:nvPr/>
          </p:nvGrpSpPr>
          <p:grpSpPr>
            <a:xfrm>
              <a:off x="4155" y="1100"/>
              <a:ext cx="11741" cy="3742"/>
              <a:chOff x="1726" y="1285"/>
              <a:chExt cx="9968" cy="3742"/>
            </a:xfrm>
          </p:grpSpPr>
          <p:cxnSp>
            <p:nvCxnSpPr>
              <p:cNvPr id="18" name="直接连接符 17"/>
              <p:cNvCxnSpPr/>
              <p:nvPr/>
            </p:nvCxnSpPr>
            <p:spPr>
              <a:xfrm>
                <a:off x="1787" y="1285"/>
                <a:ext cx="9907" cy="0"/>
              </a:xfrm>
              <a:prstGeom prst="line">
                <a:avLst/>
              </a:prstGeom>
              <a:ln w="12700">
                <a:solidFill>
                  <a:srgbClr val="5B7A7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726" y="5027"/>
                <a:ext cx="9907" cy="0"/>
              </a:xfrm>
              <a:prstGeom prst="line">
                <a:avLst/>
              </a:prstGeom>
              <a:ln w="12700">
                <a:solidFill>
                  <a:srgbClr val="5B7A79"/>
                </a:solidFill>
              </a:ln>
            </p:spPr>
            <p:style>
              <a:lnRef idx="1">
                <a:schemeClr val="accent1"/>
              </a:lnRef>
              <a:fillRef idx="0">
                <a:schemeClr val="accent1"/>
              </a:fillRef>
              <a:effectRef idx="0">
                <a:schemeClr val="accent1"/>
              </a:effectRef>
              <a:fontRef idx="minor">
                <a:schemeClr val="tx1"/>
              </a:fontRef>
            </p:style>
          </p:cxnSp>
        </p:grpSp>
        <p:sp>
          <p:nvSpPr>
            <p:cNvPr id="9" name="文本框 7"/>
            <p:cNvSpPr txBox="1">
              <a:spLocks noChangeArrowheads="1"/>
            </p:cNvSpPr>
            <p:nvPr/>
          </p:nvSpPr>
          <p:spPr bwMode="auto">
            <a:xfrm>
              <a:off x="4115" y="1687"/>
              <a:ext cx="12584" cy="2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4350">
                <a:defRPr sz="1300">
                  <a:solidFill>
                    <a:schemeClr val="tx1"/>
                  </a:solidFill>
                  <a:latin typeface="Calibri" panose="020F0502020204030204" charset="0"/>
                  <a:ea typeface="宋体" panose="02010600030101010101" pitchFamily="2" charset="-122"/>
                </a:defRPr>
              </a:lvl1pPr>
              <a:lvl2pPr marL="742950" indent="-285750" defTabSz="514350">
                <a:defRPr sz="1300">
                  <a:solidFill>
                    <a:schemeClr val="tx1"/>
                  </a:solidFill>
                  <a:latin typeface="Calibri" panose="020F0502020204030204" charset="0"/>
                  <a:ea typeface="宋体" panose="02010600030101010101" pitchFamily="2" charset="-122"/>
                </a:defRPr>
              </a:lvl2pPr>
              <a:lvl3pPr marL="1143000" indent="-228600" defTabSz="514350">
                <a:defRPr sz="1300">
                  <a:solidFill>
                    <a:schemeClr val="tx1"/>
                  </a:solidFill>
                  <a:latin typeface="Calibri" panose="020F0502020204030204" charset="0"/>
                  <a:ea typeface="宋体" panose="02010600030101010101" pitchFamily="2" charset="-122"/>
                </a:defRPr>
              </a:lvl3pPr>
              <a:lvl4pPr marL="1600200" indent="-228600" defTabSz="514350">
                <a:defRPr sz="1300">
                  <a:solidFill>
                    <a:schemeClr val="tx1"/>
                  </a:solidFill>
                  <a:latin typeface="Calibri" panose="020F0502020204030204" charset="0"/>
                  <a:ea typeface="宋体" panose="02010600030101010101" pitchFamily="2" charset="-122"/>
                </a:defRPr>
              </a:lvl4pPr>
              <a:lvl5pPr marL="2057400" indent="-228600" defTabSz="514350">
                <a:defRPr sz="1300">
                  <a:solidFill>
                    <a:schemeClr val="tx1"/>
                  </a:solidFill>
                  <a:latin typeface="Calibri" panose="020F050202020403020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charset="0"/>
                  <a:ea typeface="宋体" panose="02010600030101010101" pitchFamily="2" charset="-122"/>
                </a:defRPr>
              </a:lvl9pPr>
            </a:lstStyle>
            <a:p>
              <a:pPr algn="l" hangingPunct="0">
                <a:buFontTx/>
                <a:buNone/>
              </a:pPr>
              <a:r>
                <a:rPr lang="en-US" altLang="zh-CN"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了解虚拟现实在生活中的应用，体验虚拟现实。</a:t>
              </a:r>
              <a:endParaRPr lang="en-US" altLang="zh-CN"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hangingPunct="0">
                <a:buFontTx/>
                <a:buNone/>
              </a:pPr>
              <a:endPar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hangingPunct="0">
                <a:buFontTx/>
                <a:buNone/>
              </a:pPr>
              <a:r>
                <a:rPr lang="en-US" altLang="zh-CN"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会使用工具创建简单的虚拟现实场景。</a:t>
              </a:r>
              <a:endParaRPr lang="en-US" altLang="zh-CN"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hangingPunct="0">
                <a:buFontTx/>
                <a:buNone/>
              </a:pPr>
              <a:endPar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l" hangingPunct="0">
                <a:buFontTx/>
                <a:buNone/>
              </a:pPr>
              <a:r>
                <a:rPr lang="en-US" altLang="zh-CN"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000" kern="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掌握全景漫游产品的制作流程。</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36"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6*min(max(#ppt_w*#ppt_h,.3),1)-7.4)/-.7*#ppt_w"/>
                                          </p:val>
                                        </p:tav>
                                        <p:tav tm="100000">
                                          <p:val>
                                            <p:strVal val="#ppt_w"/>
                                          </p:val>
                                        </p:tav>
                                      </p:tavLst>
                                    </p:anim>
                                    <p:anim calcmode="lin" valueType="num">
                                      <p:cBhvr>
                                        <p:cTn id="16" dur="500" fill="hold"/>
                                        <p:tgtEl>
                                          <p:spTgt spid="27"/>
                                        </p:tgtEl>
                                        <p:attrNameLst>
                                          <p:attrName>ppt_h</p:attrName>
                                        </p:attrNameLst>
                                      </p:cBhvr>
                                      <p:tavLst>
                                        <p:tav tm="0">
                                          <p:val>
                                            <p:strVal val="(6*min(max(#ppt_w*#ppt_h,.3),1)-7.4)/-.7*#ppt_h"/>
                                          </p:val>
                                        </p:tav>
                                        <p:tav tm="100000">
                                          <p:val>
                                            <p:strVal val="#ppt_h"/>
                                          </p:val>
                                        </p:tav>
                                      </p:tavLst>
                                    </p:anim>
                                    <p:anim calcmode="lin" valueType="num">
                                      <p:cBhvr>
                                        <p:cTn id="17" dur="500" fill="hold"/>
                                        <p:tgtEl>
                                          <p:spTgt spid="27"/>
                                        </p:tgtEl>
                                        <p:attrNameLst>
                                          <p:attrName>ppt_x</p:attrName>
                                        </p:attrNameLst>
                                      </p:cBhvr>
                                      <p:tavLst>
                                        <p:tav tm="0">
                                          <p:val>
                                            <p:fltVal val="0.5"/>
                                          </p:val>
                                        </p:tav>
                                        <p:tav tm="100000">
                                          <p:val>
                                            <p:strVal val="#ppt_x"/>
                                          </p:val>
                                        </p:tav>
                                      </p:tavLst>
                                    </p:anim>
                                    <p:anim calcmode="lin" valueType="num">
                                      <p:cBhvr>
                                        <p:cTn id="18" dur="500" fill="hold"/>
                                        <p:tgtEl>
                                          <p:spTgt spid="2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5400000">
            <a:off x="523240" y="2117090"/>
            <a:ext cx="6857365" cy="2624455"/>
          </a:xfrm>
          <a:prstGeom prst="rect">
            <a:avLst/>
          </a:prstGeom>
          <a:solidFill>
            <a:srgbClr val="5B7A7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64200" y="2205355"/>
            <a:ext cx="4535800" cy="707886"/>
          </a:xfrm>
          <a:prstGeom prst="rect">
            <a:avLst/>
          </a:prstGeom>
          <a:noFill/>
        </p:spPr>
        <p:txBody>
          <a:bodyPr wrap="square" rtlCol="0">
            <a:spAutoFit/>
          </a:bodyPr>
          <a:lstStyle/>
          <a:p>
            <a:pPr algn="dist"/>
            <a:r>
              <a:rPr lang="zh-CN" altLang="en-US" sz="4000" b="1" dirty="0">
                <a:solidFill>
                  <a:srgbClr val="F65738"/>
                </a:solidFill>
                <a:latin typeface="微软雅黑" panose="020B0503020204020204" charset="-122"/>
                <a:ea typeface="微软雅黑" panose="020B0503020204020204" charset="-122"/>
                <a:cs typeface="微软雅黑" panose="020B0503020204020204" charset="-122"/>
              </a:rPr>
              <a:t>拍摄全景素材</a:t>
            </a:r>
          </a:p>
        </p:txBody>
      </p:sp>
      <p:grpSp>
        <p:nvGrpSpPr>
          <p:cNvPr id="16" name="组合 15"/>
          <p:cNvGrpSpPr/>
          <p:nvPr/>
        </p:nvGrpSpPr>
        <p:grpSpPr>
          <a:xfrm>
            <a:off x="6167755" y="3213100"/>
            <a:ext cx="4665980" cy="2600960"/>
            <a:chOff x="9713" y="5060"/>
            <a:chExt cx="7348" cy="4096"/>
          </a:xfrm>
        </p:grpSpPr>
        <p:sp>
          <p:nvSpPr>
            <p:cNvPr id="27" name="文本框 26"/>
            <p:cNvSpPr txBox="1"/>
            <p:nvPr/>
          </p:nvSpPr>
          <p:spPr>
            <a:xfrm>
              <a:off x="10054" y="5060"/>
              <a:ext cx="7007" cy="4096"/>
            </a:xfrm>
            <a:prstGeom prst="rect">
              <a:avLst/>
            </a:prstGeom>
            <a:noFill/>
          </p:spPr>
          <p:txBody>
            <a:bodyPr wrap="square" rtlCol="0">
              <a:spAutoFit/>
            </a:bodyPr>
            <a:lstStyle/>
            <a:p>
              <a:pPr algn="l" fontAlgn="auto">
                <a:lnSpc>
                  <a:spcPct val="150000"/>
                </a:lnSpc>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任务描述</a:t>
              </a:r>
            </a:p>
            <a:p>
              <a:pPr algn="l" fontAlgn="auto">
                <a:lnSpc>
                  <a:spcPct val="150000"/>
                </a:lnSpc>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任务分析</a:t>
              </a:r>
              <a:endParaRPr lang="en-US" altLang="zh-CN" sz="2800" dirty="0">
                <a:solidFill>
                  <a:srgbClr val="5B7A79"/>
                </a:solidFill>
                <a:latin typeface="Arial" panose="020B0604020202020204" pitchFamily="34" charset="0"/>
                <a:ea typeface="思源黑体 CN Normal" panose="020B0400000000000000" charset="-122"/>
                <a:cs typeface="Arial" panose="020B0604020202020204" pitchFamily="34" charset="0"/>
              </a:endParaRPr>
            </a:p>
            <a:p>
              <a:pPr algn="l" fontAlgn="auto">
                <a:lnSpc>
                  <a:spcPct val="150000"/>
                </a:lnSpc>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任务准备</a:t>
              </a:r>
            </a:p>
            <a:p>
              <a:pPr algn="l" fontAlgn="auto">
                <a:lnSpc>
                  <a:spcPct val="150000"/>
                </a:lnSpc>
                <a:buClrTx/>
                <a:buSzTx/>
                <a:buFontTx/>
              </a:pPr>
              <a:r>
                <a:rPr lang="zh-CN" altLang="en-US" sz="2800" dirty="0">
                  <a:solidFill>
                    <a:srgbClr val="5B7A79"/>
                  </a:solidFill>
                  <a:latin typeface="Arial" panose="020B0604020202020204" pitchFamily="34" charset="0"/>
                  <a:ea typeface="思源黑体 CN Normal" panose="020B0400000000000000" charset="-122"/>
                  <a:cs typeface="Arial" panose="020B0604020202020204" pitchFamily="34" charset="0"/>
                </a:rPr>
                <a:t>任务实施</a:t>
              </a:r>
            </a:p>
          </p:txBody>
        </p:sp>
        <p:sp>
          <p:nvSpPr>
            <p:cNvPr id="9" name="椭圆 8"/>
            <p:cNvSpPr/>
            <p:nvPr/>
          </p:nvSpPr>
          <p:spPr>
            <a:xfrm>
              <a:off x="9713" y="562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713" y="6647"/>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713" y="7668"/>
              <a:ext cx="262" cy="262"/>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792220" y="1772920"/>
            <a:ext cx="471805" cy="2306955"/>
          </a:xfrm>
          <a:prstGeom prst="rect">
            <a:avLst/>
          </a:prstGeom>
          <a:noFill/>
        </p:spPr>
        <p:txBody>
          <a:bodyPr wrap="square" rtlCol="0" anchor="t">
            <a:spAutoFit/>
          </a:bodyPr>
          <a:lstStyle/>
          <a:p>
            <a:pPr algn="dist"/>
            <a:r>
              <a:rPr lang="zh-CN" altLang="en-US" sz="4800" b="1">
                <a:solidFill>
                  <a:schemeClr val="bg1"/>
                </a:solidFill>
                <a:latin typeface="微软雅黑" panose="020B0503020204020204" charset="-122"/>
                <a:ea typeface="微软雅黑" panose="020B0503020204020204" charset="-122"/>
                <a:cs typeface="微软雅黑" panose="020B0503020204020204" charset="-122"/>
                <a:sym typeface="+mn-ea"/>
              </a:rPr>
              <a:t>任务1</a:t>
            </a:r>
          </a:p>
        </p:txBody>
      </p:sp>
      <p:grpSp>
        <p:nvGrpSpPr>
          <p:cNvPr id="11" name="组合 10"/>
          <p:cNvGrpSpPr/>
          <p:nvPr/>
        </p:nvGrpSpPr>
        <p:grpSpPr>
          <a:xfrm>
            <a:off x="3545840" y="1465580"/>
            <a:ext cx="1034415" cy="2755265"/>
            <a:chOff x="5584" y="2308"/>
            <a:chExt cx="1629" cy="4339"/>
          </a:xfrm>
        </p:grpSpPr>
        <p:cxnSp>
          <p:nvCxnSpPr>
            <p:cNvPr id="6" name="直接连接符 5"/>
            <p:cNvCxnSpPr/>
            <p:nvPr/>
          </p:nvCxnSpPr>
          <p:spPr>
            <a:xfrm flipH="1">
              <a:off x="5614" y="5967"/>
              <a:ext cx="6" cy="68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84" y="6647"/>
              <a:ext cx="60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543" y="2338"/>
              <a:ext cx="67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94" y="2308"/>
              <a:ext cx="0" cy="574"/>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15" name="椭圆 14">
            <a:extLst>
              <a:ext uri="{FF2B5EF4-FFF2-40B4-BE49-F238E27FC236}">
                <a16:creationId xmlns:a16="http://schemas.microsoft.com/office/drawing/2014/main" id="{DAFB4542-91A1-FAD2-B2C1-2E94AE92E532}"/>
              </a:ext>
            </a:extLst>
          </p:cNvPr>
          <p:cNvSpPr/>
          <p:nvPr/>
        </p:nvSpPr>
        <p:spPr>
          <a:xfrm>
            <a:off x="6167755" y="5494630"/>
            <a:ext cx="166370" cy="166370"/>
          </a:xfrm>
          <a:prstGeom prst="ellipse">
            <a:avLst/>
          </a:prstGeom>
          <a:solidFill>
            <a:srgbClr val="539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624647" y="2185452"/>
            <a:ext cx="8942705" cy="1656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1955999" y="2464343"/>
            <a:ext cx="8280000" cy="961289"/>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制作全景图的关键步骤之一在于素材拍摄，选择恰当的拍摄工具并正确的安装和拍摄，有利于提高拍摄效率和素材质量。</a:t>
            </a:r>
          </a:p>
        </p:txBody>
      </p:sp>
      <p:grpSp>
        <p:nvGrpSpPr>
          <p:cNvPr id="12" name="组合 11"/>
          <p:cNvGrpSpPr/>
          <p:nvPr/>
        </p:nvGrpSpPr>
        <p:grpSpPr>
          <a:xfrm>
            <a:off x="0" y="-26670"/>
            <a:ext cx="12204065" cy="904875"/>
            <a:chOff x="0" y="-42"/>
            <a:chExt cx="19219" cy="1425"/>
          </a:xfrm>
        </p:grpSpPr>
        <p:sp>
          <p:nvSpPr>
            <p:cNvPr id="10" name="矩形 9"/>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02" y="184"/>
              <a:ext cx="1304" cy="1199"/>
              <a:chOff x="756" y="1232"/>
              <a:chExt cx="1304" cy="1199"/>
            </a:xfrm>
          </p:grpSpPr>
          <p:sp>
            <p:nvSpPr>
              <p:cNvPr id="3" name="矩形 2"/>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任务描述</a:t>
              </a:r>
            </a:p>
          </p:txBody>
        </p:sp>
        <p:sp>
          <p:nvSpPr>
            <p:cNvPr id="9" name="矩形 8"/>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3909" y="109"/>
              <a:ext cx="5098" cy="727"/>
            </a:xfrm>
            <a:prstGeom prst="rect">
              <a:avLst/>
            </a:prstGeom>
            <a:noFill/>
          </p:spPr>
          <p:txBody>
            <a:bodyPr wrap="square" rtlCol="0" anchor="t">
              <a:spAutoFit/>
            </a:bodyPr>
            <a:lstStyle/>
            <a:p>
              <a:pPr algn="l"/>
              <a:r>
                <a:rPr lang="zh-CN" altLang="en-US" sz="2400" b="1" dirty="0">
                  <a:solidFill>
                    <a:srgbClr val="FFFF00"/>
                  </a:solidFill>
                  <a:sym typeface="+mn-ea"/>
                </a:rPr>
                <a:t>任务1     拍摄全景素材</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圆角矩形 105"/>
          <p:cNvSpPr/>
          <p:nvPr/>
        </p:nvSpPr>
        <p:spPr>
          <a:xfrm>
            <a:off x="1074222" y="1987173"/>
            <a:ext cx="10043555" cy="1008000"/>
          </a:xfrm>
          <a:prstGeom prst="roundRect">
            <a:avLst/>
          </a:prstGeom>
          <a:solidFill>
            <a:srgbClr val="83A29D"/>
          </a:solidFill>
          <a:ln w="25400" cap="flat" cmpd="sng" algn="ctr">
            <a:noFill/>
            <a:prstDash val="solid"/>
          </a:ln>
          <a:effectLst>
            <a:outerShdw blurRad="215900" dist="152400" dir="2700000" algn="tl" rotWithShape="0">
              <a:prstClr val="black">
                <a:alpha val="18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75000"/>
                  <a:lumOff val="25000"/>
                </a:sysClr>
              </a:solidFill>
              <a:effectLst/>
              <a:uLnTx/>
              <a:uFillTx/>
              <a:latin typeface="微软雅黑" panose="020B0503020204020204" charset="-122"/>
              <a:ea typeface="微软雅黑" panose="020B0503020204020204" charset="-122"/>
            </a:endParaRPr>
          </a:p>
        </p:txBody>
      </p:sp>
      <p:sp>
        <p:nvSpPr>
          <p:cNvPr id="8" name="文本框 7"/>
          <p:cNvSpPr txBox="1"/>
          <p:nvPr/>
        </p:nvSpPr>
        <p:spPr>
          <a:xfrm>
            <a:off x="1543063" y="2173349"/>
            <a:ext cx="9189540" cy="499624"/>
          </a:xfrm>
          <a:prstGeom prst="rect">
            <a:avLst/>
          </a:prstGeom>
          <a:noFill/>
        </p:spPr>
        <p:txBody>
          <a:bodyPr wrap="square" rtlCol="0" anchor="t">
            <a:spAutoFit/>
          </a:bodyPr>
          <a:lstStyle/>
          <a:p>
            <a:pPr indent="508000" fontAlgn="auto">
              <a:lnSpc>
                <a:spcPct val="150000"/>
              </a:lnSpc>
              <a:extLst>
                <a:ext uri="{35155182-B16C-46BC-9424-99874614C6A1}">
                  <wpsdc:indentchars xmlns:wpsdc="http://www.wps.cn/officeDocument/2017/drawingmlCustomData" xmlns="" val="200" checksum="282533468"/>
                </a:ext>
              </a:extLst>
            </a:pPr>
            <a:r>
              <a:rPr lang="zh-CN" altLang="en-US" sz="2000" kern="0" dirty="0">
                <a:solidFill>
                  <a:schemeClr val="bg1"/>
                </a:solidFill>
                <a:latin typeface="微软雅黑" panose="020B0503020204020204" charset="-122"/>
                <a:ea typeface="微软雅黑" panose="020B0503020204020204" charset="-122"/>
                <a:cs typeface="微软雅黑" panose="020B0503020204020204" charset="-122"/>
              </a:rPr>
              <a:t>首先确定拍摄位置，然后安装拍摄设备，最后进行素材的拍摄。</a:t>
            </a:r>
          </a:p>
        </p:txBody>
      </p:sp>
      <p:sp>
        <p:nvSpPr>
          <p:cNvPr id="25" name="文本框 24"/>
          <p:cNvSpPr txBox="1"/>
          <p:nvPr/>
        </p:nvSpPr>
        <p:spPr>
          <a:xfrm>
            <a:off x="5277484" y="5689113"/>
            <a:ext cx="1637030" cy="422039"/>
          </a:xfrm>
          <a:prstGeom prst="rect">
            <a:avLst/>
          </a:prstGeom>
          <a:noFill/>
        </p:spPr>
        <p:txBody>
          <a:bodyPr wrap="square" rtlCol="0">
            <a:spAutoFit/>
          </a:bodyPr>
          <a:lstStyle/>
          <a:p>
            <a:pPr indent="0">
              <a:lnSpc>
                <a:spcPct val="130000"/>
              </a:lnSpc>
              <a:buFont typeface="Wingdings" panose="05000000000000000000" pitchFamily="2" charset="2"/>
              <a:buNone/>
            </a:pPr>
            <a:r>
              <a:rPr lang="zh-CN" altLang="en-US" sz="1800" dirty="0">
                <a:sym typeface="+mn-lt"/>
              </a:rPr>
              <a:t>任务路线</a:t>
            </a:r>
          </a:p>
        </p:txBody>
      </p:sp>
      <p:grpSp>
        <p:nvGrpSpPr>
          <p:cNvPr id="32" name="组合 31"/>
          <p:cNvGrpSpPr/>
          <p:nvPr/>
        </p:nvGrpSpPr>
        <p:grpSpPr>
          <a:xfrm>
            <a:off x="0" y="-26670"/>
            <a:ext cx="12204065" cy="904875"/>
            <a:chOff x="0" y="-42"/>
            <a:chExt cx="19219" cy="1425"/>
          </a:xfrm>
        </p:grpSpPr>
        <p:sp>
          <p:nvSpPr>
            <p:cNvPr id="33" name="矩形 32"/>
            <p:cNvSpPr/>
            <p:nvPr/>
          </p:nvSpPr>
          <p:spPr>
            <a:xfrm>
              <a:off x="0" y="-42"/>
              <a:ext cx="19212" cy="992"/>
            </a:xfrm>
            <a:prstGeom prst="rect">
              <a:avLst/>
            </a:prstGeom>
            <a:solidFill>
              <a:srgbClr val="5B7A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02" y="184"/>
              <a:ext cx="1304" cy="1199"/>
              <a:chOff x="756" y="1232"/>
              <a:chExt cx="1304" cy="1199"/>
            </a:xfrm>
          </p:grpSpPr>
          <p:sp>
            <p:nvSpPr>
              <p:cNvPr id="36" name="矩形 35"/>
              <p:cNvSpPr/>
              <p:nvPr/>
            </p:nvSpPr>
            <p:spPr>
              <a:xfrm>
                <a:off x="756" y="1545"/>
                <a:ext cx="886" cy="8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23" y="1232"/>
                <a:ext cx="652" cy="652"/>
              </a:xfrm>
              <a:prstGeom prst="rect">
                <a:avLst/>
              </a:prstGeom>
              <a:solidFill>
                <a:srgbClr val="FFD96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776" y="1998"/>
                <a:ext cx="285" cy="285"/>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116" y="43"/>
              <a:ext cx="2809" cy="822"/>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cs typeface="微软雅黑" panose="020B0503020204020204" charset="-122"/>
                </a:rPr>
                <a:t>任务分析</a:t>
              </a:r>
            </a:p>
          </p:txBody>
        </p:sp>
        <p:sp>
          <p:nvSpPr>
            <p:cNvPr id="40" name="矩形 39"/>
            <p:cNvSpPr/>
            <p:nvPr/>
          </p:nvSpPr>
          <p:spPr>
            <a:xfrm>
              <a:off x="1741" y="1032"/>
              <a:ext cx="17478" cy="120"/>
            </a:xfrm>
            <a:prstGeom prst="rect">
              <a:avLst/>
            </a:prstGeom>
            <a:solidFill>
              <a:srgbClr val="ABC0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864000" y="4102796"/>
            <a:ext cx="4214696" cy="699568"/>
            <a:chOff x="1930" y="5511"/>
            <a:chExt cx="5869" cy="710"/>
          </a:xfrm>
        </p:grpSpPr>
        <p:grpSp>
          <p:nvGrpSpPr>
            <p:cNvPr id="2" name="组合 1"/>
            <p:cNvGrpSpPr/>
            <p:nvPr/>
          </p:nvGrpSpPr>
          <p:grpSpPr>
            <a:xfrm>
              <a:off x="5501" y="5511"/>
              <a:ext cx="2298" cy="710"/>
              <a:chOff x="5750" y="3117"/>
              <a:chExt cx="2298" cy="710"/>
            </a:xfrm>
          </p:grpSpPr>
          <p:sp>
            <p:nvSpPr>
              <p:cNvPr id="3" name="任意多边形 6"/>
              <p:cNvSpPr/>
              <p:nvPr userDrawn="1"/>
            </p:nvSpPr>
            <p:spPr>
              <a:xfrm>
                <a:off x="5772" y="3141"/>
                <a:ext cx="2254" cy="6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4" name="标题 1"/>
              <p:cNvSpPr>
                <a:spLocks noGrp="1"/>
              </p:cNvSpPr>
              <p:nvPr/>
            </p:nvSpPr>
            <p:spPr>
              <a:xfrm>
                <a:off x="5750" y="3117"/>
                <a:ext cx="2298" cy="71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拍摄素材图片</a:t>
                </a:r>
              </a:p>
            </p:txBody>
          </p:sp>
        </p:gr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1" y="5527"/>
              <a:ext cx="968" cy="694"/>
            </a:xfrm>
            <a:prstGeom prst="rect">
              <a:avLst/>
            </a:prstGeom>
          </p:spPr>
        </p:pic>
        <p:grpSp>
          <p:nvGrpSpPr>
            <p:cNvPr id="14" name="组合 13"/>
            <p:cNvGrpSpPr/>
            <p:nvPr/>
          </p:nvGrpSpPr>
          <p:grpSpPr>
            <a:xfrm>
              <a:off x="1930" y="5532"/>
              <a:ext cx="2469" cy="658"/>
              <a:chOff x="4061" y="3341"/>
              <a:chExt cx="3287" cy="729"/>
            </a:xfrm>
          </p:grpSpPr>
          <p:sp>
            <p:nvSpPr>
              <p:cNvPr id="15" name="任意多边形 6"/>
              <p:cNvSpPr/>
              <p:nvPr userDrawn="1"/>
            </p:nvSpPr>
            <p:spPr>
              <a:xfrm>
                <a:off x="4140" y="3341"/>
                <a:ext cx="3059" cy="72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ndParaRPr>
              </a:p>
            </p:txBody>
          </p:sp>
          <p:sp>
            <p:nvSpPr>
              <p:cNvPr id="21" name="标题 1"/>
              <p:cNvSpPr>
                <a:spLocks noGrp="1"/>
              </p:cNvSpPr>
              <p:nvPr/>
            </p:nvSpPr>
            <p:spPr>
              <a:xfrm>
                <a:off x="4061" y="3341"/>
                <a:ext cx="3287" cy="680"/>
              </a:xfrm>
              <a:prstGeom prst="rect">
                <a:avLst/>
              </a:prstGeom>
            </p:spPr>
            <p:txBody>
              <a:bodyPr vert="horz" lIns="91440" tIns="45720" rIns="91440" bIns="45720" rtlCol="0" anchor="ctr">
                <a:noAutofit/>
              </a:bodyPr>
              <a:lstStyle>
                <a:lvl1pPr algn="l">
                  <a:defRPr sz="1800" b="1">
                    <a:solidFill>
                      <a:srgbClr val="1C9292"/>
                    </a:solidFill>
                    <a:latin typeface="微软雅黑" panose="020B0503020204020204" charset="-122"/>
                    <a:ea typeface="微软雅黑" panose="020B0503020204020204" charset="-122"/>
                  </a:defRPr>
                </a:lvl1pPr>
              </a:lstStyle>
              <a:p>
                <a:pPr algn="ctr"/>
                <a:r>
                  <a:rPr lang="zh-CN" altLang="en-US" b="0" kern="0" spc="100" dirty="0">
                    <a:solidFill>
                      <a:schemeClr val="bg1"/>
                    </a:solidFill>
                    <a:uFillTx/>
                    <a:cs typeface="Noto Sans S Chinese Medium" panose="020B0600000000000000" charset="-122"/>
                    <a:sym typeface="+mn-ea"/>
                  </a:rPr>
                  <a:t>准备工作</a:t>
                </a:r>
              </a:p>
            </p:txBody>
          </p:sp>
        </p:grpSp>
      </p:grpSp>
      <p:sp>
        <p:nvSpPr>
          <p:cNvPr id="34" name="文本框 33">
            <a:extLst>
              <a:ext uri="{FF2B5EF4-FFF2-40B4-BE49-F238E27FC236}">
                <a16:creationId xmlns:a16="http://schemas.microsoft.com/office/drawing/2014/main" id="{04F3C038-E389-D6EF-2F22-0D5759DB676D}"/>
              </a:ext>
            </a:extLst>
          </p:cNvPr>
          <p:cNvSpPr txBox="1"/>
          <p:nvPr/>
        </p:nvSpPr>
        <p:spPr>
          <a:xfrm>
            <a:off x="8832215" y="69215"/>
            <a:ext cx="3237230" cy="461645"/>
          </a:xfrm>
          <a:prstGeom prst="rect">
            <a:avLst/>
          </a:prstGeom>
          <a:noFill/>
        </p:spPr>
        <p:txBody>
          <a:bodyPr wrap="square" rtlCol="0" anchor="t">
            <a:spAutoFit/>
          </a:bodyPr>
          <a:lstStyle/>
          <a:p>
            <a:pPr algn="l"/>
            <a:r>
              <a:rPr lang="zh-CN" altLang="en-US" sz="2400" b="1" dirty="0">
                <a:solidFill>
                  <a:srgbClr val="FFFF00"/>
                </a:solidFill>
                <a:sym typeface="+mn-ea"/>
              </a:rPr>
              <a:t>任务1     拍摄全景素材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84f38019-195b-4ddc-a03d-fc6745de66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502</TotalTime>
  <Words>2248</Words>
  <Application>Microsoft Office PowerPoint</Application>
  <PresentationFormat>宽屏</PresentationFormat>
  <Paragraphs>210</Paragraphs>
  <Slides>41</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41</vt:i4>
      </vt:variant>
    </vt:vector>
  </HeadingPairs>
  <TitlesOfParts>
    <vt:vector size="50" baseType="lpstr">
      <vt:lpstr>等线</vt:lpstr>
      <vt:lpstr>方正粗黑宋简体</vt:lpstr>
      <vt:lpstr>思源黑体 CN Bold</vt:lpstr>
      <vt:lpstr>思源黑体 CN Normal</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张 宝珠</cp:lastModifiedBy>
  <cp:revision>270</cp:revision>
  <dcterms:created xsi:type="dcterms:W3CDTF">2021-03-27T05:45:00Z</dcterms:created>
  <dcterms:modified xsi:type="dcterms:W3CDTF">2022-07-01T09:24:03Z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KSOTemplateUUID">
    <vt:lpwstr>v1.0_mb_O0aFCpq1V6Ik9vD/oznfGg==</vt:lpwstr>
  </property>
  <property fmtid="{D5CDD505-2E9C-101B-9397-08002B2CF9AE}" pid="4" name="ICV">
    <vt:lpwstr>639F635A8D2B4A18A6D699E60E5AEC67</vt:lpwstr>
  </property>
</Properties>
</file>