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sldIdLst>
    <p:sldId id="275" r:id="rId2"/>
    <p:sldId id="504" r:id="rId3"/>
    <p:sldId id="256" r:id="rId4"/>
    <p:sldId id="277" r:id="rId5"/>
    <p:sldId id="278" r:id="rId6"/>
    <p:sldId id="279" r:id="rId7"/>
    <p:sldId id="258" r:id="rId8"/>
    <p:sldId id="294" r:id="rId9"/>
    <p:sldId id="295" r:id="rId10"/>
    <p:sldId id="304" r:id="rId11"/>
    <p:sldId id="491" r:id="rId12"/>
    <p:sldId id="479" r:id="rId13"/>
    <p:sldId id="442" r:id="rId14"/>
    <p:sldId id="505" r:id="rId15"/>
    <p:sldId id="506" r:id="rId16"/>
    <p:sldId id="507" r:id="rId17"/>
    <p:sldId id="308" r:id="rId18"/>
    <p:sldId id="309" r:id="rId19"/>
    <p:sldId id="310" r:id="rId20"/>
    <p:sldId id="493" r:id="rId21"/>
    <p:sldId id="494" r:id="rId22"/>
    <p:sldId id="495" r:id="rId23"/>
    <p:sldId id="452" r:id="rId24"/>
    <p:sldId id="496" r:id="rId25"/>
    <p:sldId id="370" r:id="rId26"/>
    <p:sldId id="497" r:id="rId27"/>
    <p:sldId id="508" r:id="rId28"/>
    <p:sldId id="509" r:id="rId29"/>
    <p:sldId id="365" r:id="rId30"/>
    <p:sldId id="376" r:id="rId31"/>
    <p:sldId id="377" r:id="rId32"/>
    <p:sldId id="385" r:id="rId33"/>
    <p:sldId id="487" r:id="rId34"/>
    <p:sldId id="488" r:id="rId35"/>
    <p:sldId id="489" r:id="rId36"/>
    <p:sldId id="502" r:id="rId37"/>
    <p:sldId id="510" r:id="rId38"/>
    <p:sldId id="511" r:id="rId39"/>
    <p:sldId id="512" r:id="rId40"/>
    <p:sldId id="513" r:id="rId41"/>
    <p:sldId id="514" r:id="rId42"/>
    <p:sldId id="475" r:id="rId43"/>
    <p:sldId id="515" r:id="rId44"/>
    <p:sldId id="516" r:id="rId45"/>
    <p:sldId id="517" r:id="rId46"/>
    <p:sldId id="518" r:id="rId47"/>
    <p:sldId id="519" r:id="rId48"/>
    <p:sldId id="520" r:id="rId49"/>
    <p:sldId id="503" r:id="rId50"/>
    <p:sldId id="521" r:id="rId51"/>
    <p:sldId id="522" r:id="rId52"/>
    <p:sldId id="524" r:id="rId53"/>
    <p:sldId id="523" r:id="rId54"/>
    <p:sldId id="525" r:id="rId55"/>
    <p:sldId id="526" r:id="rId56"/>
    <p:sldId id="527" r:id="rId57"/>
    <p:sldId id="313" r:id="rId58"/>
    <p:sldId id="314" r:id="rId59"/>
    <p:sldId id="315" r:id="rId60"/>
    <p:sldId id="316" r:id="rId61"/>
    <p:sldId id="262" r:id="rId6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5">
          <p15:clr>
            <a:srgbClr val="A4A3A4"/>
          </p15:clr>
        </p15:guide>
        <p15:guide id="2" pos="482">
          <p15:clr>
            <a:srgbClr val="A4A3A4"/>
          </p15:clr>
        </p15:guide>
        <p15:guide id="3" pos="6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FFFF"/>
    <a:srgbClr val="A2B9B5"/>
    <a:srgbClr val="83A29D"/>
    <a:srgbClr val="5B7A79"/>
    <a:srgbClr val="22B2B0"/>
    <a:srgbClr val="FFCB3F"/>
    <a:srgbClr val="FFC71D"/>
    <a:srgbClr val="F76851"/>
    <a:srgbClr val="E4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193" autoAdjust="0"/>
  </p:normalViewPr>
  <p:slideViewPr>
    <p:cSldViewPr showGuides="1">
      <p:cViewPr varScale="1">
        <p:scale>
          <a:sx n="65" d="100"/>
          <a:sy n="65" d="100"/>
        </p:scale>
        <p:origin x="159" y="48"/>
      </p:cViewPr>
      <p:guideLst>
        <p:guide orient="horz" pos="1525"/>
        <p:guide pos="482"/>
        <p:guide pos="6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CFAB9E-1366-4DBD-A5C4-9331BABE821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zh-CN" altLang="en-US"/>
        </a:p>
      </dgm:t>
    </dgm:pt>
    <dgm:pt modelId="{B1E1854D-438E-48FC-A7AA-CE3BCC8626F5}">
      <dgm:prSet phldrT="[文本]" custT="1"/>
      <dgm:spPr/>
      <dgm:t>
        <a:bodyPr/>
        <a:lstStyle/>
        <a:p>
          <a:r>
            <a:rPr lang="zh-CN" altLang="en-US" sz="2000" b="0" spc="100" dirty="0">
              <a:uFillTx/>
              <a:sym typeface="+mn-ea"/>
            </a:rPr>
            <a:t>中国瓷器短视频制作</a:t>
          </a:r>
          <a:endParaRPr lang="zh-CN" altLang="en-US" sz="2000" dirty="0"/>
        </a:p>
      </dgm:t>
    </dgm:pt>
    <dgm:pt modelId="{DFAFB59A-180B-491D-B2D4-5A2F8329BBFC}" type="parTrans" cxnId="{00A5E505-0248-4357-B55B-D9C8B1D0D8CA}">
      <dgm:prSet/>
      <dgm:spPr/>
      <dgm:t>
        <a:bodyPr/>
        <a:lstStyle/>
        <a:p>
          <a:endParaRPr lang="zh-CN" altLang="en-US" sz="1400"/>
        </a:p>
      </dgm:t>
    </dgm:pt>
    <dgm:pt modelId="{3D42F2DF-E3AB-4683-BB37-A98F559156E2}" type="sibTrans" cxnId="{00A5E505-0248-4357-B55B-D9C8B1D0D8CA}">
      <dgm:prSet/>
      <dgm:spPr/>
      <dgm:t>
        <a:bodyPr/>
        <a:lstStyle/>
        <a:p>
          <a:endParaRPr lang="zh-CN" altLang="en-US" sz="1400"/>
        </a:p>
      </dgm:t>
    </dgm:pt>
    <dgm:pt modelId="{7052BC36-9D24-4619-821F-B23ABE40C798}">
      <dgm:prSet phldrT="[文本]" custT="1"/>
      <dgm:spPr/>
      <dgm:t>
        <a:bodyPr/>
        <a:lstStyle/>
        <a:p>
          <a:r>
            <a:rPr lang="zh-CN" altLang="en-US" sz="1800" dirty="0"/>
            <a:t>任务</a:t>
          </a:r>
          <a:r>
            <a:rPr lang="en-US" altLang="zh-CN" sz="1800" dirty="0"/>
            <a:t>1 </a:t>
          </a:r>
          <a:r>
            <a:rPr lang="zh-CN" altLang="en-US" sz="1800" dirty="0"/>
            <a:t>制作规划</a:t>
          </a:r>
        </a:p>
      </dgm:t>
    </dgm:pt>
    <dgm:pt modelId="{2F4C8EEB-643E-4A67-99E7-1D8679EBF029}" type="parTrans" cxnId="{7684B212-D39C-4479-8A77-F38CC9B25645}">
      <dgm:prSet custT="1"/>
      <dgm:spPr/>
      <dgm:t>
        <a:bodyPr/>
        <a:lstStyle/>
        <a:p>
          <a:endParaRPr lang="zh-CN" altLang="en-US" sz="400"/>
        </a:p>
      </dgm:t>
    </dgm:pt>
    <dgm:pt modelId="{BE8C72C0-8431-41D1-B22A-960C0BC382E3}" type="sibTrans" cxnId="{7684B212-D39C-4479-8A77-F38CC9B25645}">
      <dgm:prSet/>
      <dgm:spPr/>
      <dgm:t>
        <a:bodyPr/>
        <a:lstStyle/>
        <a:p>
          <a:endParaRPr lang="zh-CN" altLang="en-US" sz="1400"/>
        </a:p>
      </dgm:t>
    </dgm:pt>
    <dgm:pt modelId="{6206EE34-B78F-4A0B-AB7C-453D76069328}">
      <dgm:prSet phldrT="[文本]" custT="1"/>
      <dgm:spPr/>
      <dgm:t>
        <a:bodyPr/>
        <a:lstStyle/>
        <a:p>
          <a:r>
            <a:rPr lang="zh-CN" altLang="en-US" sz="1800" dirty="0"/>
            <a:t>任务</a:t>
          </a:r>
          <a:r>
            <a:rPr lang="en-US" altLang="zh-CN" sz="1800" dirty="0"/>
            <a:t>2 </a:t>
          </a:r>
          <a:r>
            <a:rPr lang="zh-CN" altLang="en-US" sz="1800" dirty="0"/>
            <a:t>前期准备</a:t>
          </a:r>
        </a:p>
      </dgm:t>
    </dgm:pt>
    <dgm:pt modelId="{F9F7E19D-577D-49BC-B59B-BB676BC785DD}" type="parTrans" cxnId="{138367ED-66D2-4985-B7C9-FC7CF8D0A755}">
      <dgm:prSet custT="1"/>
      <dgm:spPr/>
      <dgm:t>
        <a:bodyPr/>
        <a:lstStyle/>
        <a:p>
          <a:endParaRPr lang="zh-CN" altLang="en-US" sz="300"/>
        </a:p>
      </dgm:t>
    </dgm:pt>
    <dgm:pt modelId="{53074744-262D-4E71-A033-B6039649CD76}" type="sibTrans" cxnId="{138367ED-66D2-4985-B7C9-FC7CF8D0A755}">
      <dgm:prSet/>
      <dgm:spPr/>
      <dgm:t>
        <a:bodyPr/>
        <a:lstStyle/>
        <a:p>
          <a:endParaRPr lang="zh-CN" altLang="en-US" sz="1400"/>
        </a:p>
      </dgm:t>
    </dgm:pt>
    <dgm:pt modelId="{9B0D1055-478D-4DC1-BBE6-4C96679574AE}">
      <dgm:prSet phldrT="[文本]" custT="1"/>
      <dgm:spPr/>
      <dgm:t>
        <a:bodyPr/>
        <a:lstStyle/>
        <a:p>
          <a:r>
            <a:rPr lang="zh-CN" altLang="en-US" sz="1800" dirty="0"/>
            <a:t>任务</a:t>
          </a:r>
          <a:r>
            <a:rPr lang="en-US" altLang="zh-CN" sz="1800" dirty="0"/>
            <a:t>3 </a:t>
          </a:r>
          <a:r>
            <a:rPr lang="zh-CN" altLang="en-US" sz="1800" dirty="0"/>
            <a:t>后期制作</a:t>
          </a:r>
        </a:p>
      </dgm:t>
    </dgm:pt>
    <dgm:pt modelId="{D46D7F43-257F-4CDF-89D4-645C4F0FE0A2}" type="parTrans" cxnId="{46510DB1-CE54-428E-BD2B-F9CD7326AB08}">
      <dgm:prSet custT="1"/>
      <dgm:spPr/>
      <dgm:t>
        <a:bodyPr/>
        <a:lstStyle/>
        <a:p>
          <a:endParaRPr lang="zh-CN" altLang="en-US" sz="300"/>
        </a:p>
      </dgm:t>
    </dgm:pt>
    <dgm:pt modelId="{C61C25F1-2D83-420B-A5CC-67F6C02F1AA5}" type="sibTrans" cxnId="{46510DB1-CE54-428E-BD2B-F9CD7326AB08}">
      <dgm:prSet/>
      <dgm:spPr/>
      <dgm:t>
        <a:bodyPr/>
        <a:lstStyle/>
        <a:p>
          <a:endParaRPr lang="zh-CN" altLang="en-US" sz="1400"/>
        </a:p>
      </dgm:t>
    </dgm:pt>
    <dgm:pt modelId="{F780A33B-D350-4F42-89F1-9CCAC3EB047D}" type="pres">
      <dgm:prSet presAssocID="{35CFAB9E-1366-4DBD-A5C4-9331BABE821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2C787FA-57C9-43CE-AA6C-E152799032D0}" type="pres">
      <dgm:prSet presAssocID="{B1E1854D-438E-48FC-A7AA-CE3BCC8626F5}" presName="root1" presStyleCnt="0"/>
      <dgm:spPr/>
    </dgm:pt>
    <dgm:pt modelId="{EA169814-01A2-4268-99C5-12676B6BAF8B}" type="pres">
      <dgm:prSet presAssocID="{B1E1854D-438E-48FC-A7AA-CE3BCC8626F5}" presName="LevelOneTextNode" presStyleLbl="node0" presStyleIdx="0" presStyleCnt="1" custAng="5400000" custScaleX="131351" custScaleY="25204" custLinFactNeighborX="16518" custLinFactNeighborY="1023">
        <dgm:presLayoutVars>
          <dgm:chPref val="3"/>
        </dgm:presLayoutVars>
      </dgm:prSet>
      <dgm:spPr/>
    </dgm:pt>
    <dgm:pt modelId="{ED9E20AC-0068-4F2F-93B7-330E415B2924}" type="pres">
      <dgm:prSet presAssocID="{B1E1854D-438E-48FC-A7AA-CE3BCC8626F5}" presName="level2hierChild" presStyleCnt="0"/>
      <dgm:spPr/>
    </dgm:pt>
    <dgm:pt modelId="{B7D96CB6-1991-4F6E-8809-28D4CC7E3A28}" type="pres">
      <dgm:prSet presAssocID="{2F4C8EEB-643E-4A67-99E7-1D8679EBF029}" presName="conn2-1" presStyleLbl="parChTrans1D2" presStyleIdx="0" presStyleCnt="3"/>
      <dgm:spPr/>
    </dgm:pt>
    <dgm:pt modelId="{C712C2F5-0153-4665-95AA-7E618AEC5ECC}" type="pres">
      <dgm:prSet presAssocID="{2F4C8EEB-643E-4A67-99E7-1D8679EBF029}" presName="connTx" presStyleLbl="parChTrans1D2" presStyleIdx="0" presStyleCnt="3"/>
      <dgm:spPr/>
    </dgm:pt>
    <dgm:pt modelId="{1D3557D7-B6CD-4F79-8206-688C6EEEFDED}" type="pres">
      <dgm:prSet presAssocID="{7052BC36-9D24-4619-821F-B23ABE40C798}" presName="root2" presStyleCnt="0"/>
      <dgm:spPr/>
    </dgm:pt>
    <dgm:pt modelId="{10ED575E-A3A3-4E62-A3F1-5EC19A0D0655}" type="pres">
      <dgm:prSet presAssocID="{7052BC36-9D24-4619-821F-B23ABE40C798}" presName="LevelTwoTextNode" presStyleLbl="node2" presStyleIdx="0" presStyleCnt="3" custScaleX="61168">
        <dgm:presLayoutVars>
          <dgm:chPref val="3"/>
        </dgm:presLayoutVars>
      </dgm:prSet>
      <dgm:spPr/>
    </dgm:pt>
    <dgm:pt modelId="{4597476D-DDCD-44B1-AF43-2A4A1BE11115}" type="pres">
      <dgm:prSet presAssocID="{7052BC36-9D24-4619-821F-B23ABE40C798}" presName="level3hierChild" presStyleCnt="0"/>
      <dgm:spPr/>
    </dgm:pt>
    <dgm:pt modelId="{26CEE376-7B7B-47D2-9E2F-1630A3579FC9}" type="pres">
      <dgm:prSet presAssocID="{F9F7E19D-577D-49BC-B59B-BB676BC785DD}" presName="conn2-1" presStyleLbl="parChTrans1D2" presStyleIdx="1" presStyleCnt="3"/>
      <dgm:spPr/>
    </dgm:pt>
    <dgm:pt modelId="{5C4946C8-97BD-4699-962A-7A73BEC7321F}" type="pres">
      <dgm:prSet presAssocID="{F9F7E19D-577D-49BC-B59B-BB676BC785DD}" presName="connTx" presStyleLbl="parChTrans1D2" presStyleIdx="1" presStyleCnt="3"/>
      <dgm:spPr/>
    </dgm:pt>
    <dgm:pt modelId="{918F65EB-6892-43ED-8BD6-914E2180292E}" type="pres">
      <dgm:prSet presAssocID="{6206EE34-B78F-4A0B-AB7C-453D76069328}" presName="root2" presStyleCnt="0"/>
      <dgm:spPr/>
    </dgm:pt>
    <dgm:pt modelId="{AAFD42C2-D319-494A-A0C3-A0659F2F38A1}" type="pres">
      <dgm:prSet presAssocID="{6206EE34-B78F-4A0B-AB7C-453D76069328}" presName="LevelTwoTextNode" presStyleLbl="node2" presStyleIdx="1" presStyleCnt="3" custScaleX="61168">
        <dgm:presLayoutVars>
          <dgm:chPref val="3"/>
        </dgm:presLayoutVars>
      </dgm:prSet>
      <dgm:spPr/>
    </dgm:pt>
    <dgm:pt modelId="{778CE98D-6055-48CA-ACDB-7F0C302F5C49}" type="pres">
      <dgm:prSet presAssocID="{6206EE34-B78F-4A0B-AB7C-453D76069328}" presName="level3hierChild" presStyleCnt="0"/>
      <dgm:spPr/>
    </dgm:pt>
    <dgm:pt modelId="{8F65AAE4-BB1E-4074-9B92-7E874F010180}" type="pres">
      <dgm:prSet presAssocID="{D46D7F43-257F-4CDF-89D4-645C4F0FE0A2}" presName="conn2-1" presStyleLbl="parChTrans1D2" presStyleIdx="2" presStyleCnt="3"/>
      <dgm:spPr/>
    </dgm:pt>
    <dgm:pt modelId="{D57B63EA-BF50-4AEE-B4EB-08EECBE11533}" type="pres">
      <dgm:prSet presAssocID="{D46D7F43-257F-4CDF-89D4-645C4F0FE0A2}" presName="connTx" presStyleLbl="parChTrans1D2" presStyleIdx="2" presStyleCnt="3"/>
      <dgm:spPr/>
    </dgm:pt>
    <dgm:pt modelId="{22D18745-F210-4730-8EC1-B2571618F7F9}" type="pres">
      <dgm:prSet presAssocID="{9B0D1055-478D-4DC1-BBE6-4C96679574AE}" presName="root2" presStyleCnt="0"/>
      <dgm:spPr/>
    </dgm:pt>
    <dgm:pt modelId="{17F08C0C-82E1-4835-A00F-3809AE8353D9}" type="pres">
      <dgm:prSet presAssocID="{9B0D1055-478D-4DC1-BBE6-4C96679574AE}" presName="LevelTwoTextNode" presStyleLbl="node2" presStyleIdx="2" presStyleCnt="3" custScaleX="61168">
        <dgm:presLayoutVars>
          <dgm:chPref val="3"/>
        </dgm:presLayoutVars>
      </dgm:prSet>
      <dgm:spPr/>
    </dgm:pt>
    <dgm:pt modelId="{250A84C9-713B-4E35-85DE-9DCF8157916D}" type="pres">
      <dgm:prSet presAssocID="{9B0D1055-478D-4DC1-BBE6-4C96679574AE}" presName="level3hierChild" presStyleCnt="0"/>
      <dgm:spPr/>
    </dgm:pt>
  </dgm:ptLst>
  <dgm:cxnLst>
    <dgm:cxn modelId="{00A5E505-0248-4357-B55B-D9C8B1D0D8CA}" srcId="{35CFAB9E-1366-4DBD-A5C4-9331BABE8216}" destId="{B1E1854D-438E-48FC-A7AA-CE3BCC8626F5}" srcOrd="0" destOrd="0" parTransId="{DFAFB59A-180B-491D-B2D4-5A2F8329BBFC}" sibTransId="{3D42F2DF-E3AB-4683-BB37-A98F559156E2}"/>
    <dgm:cxn modelId="{7684B212-D39C-4479-8A77-F38CC9B25645}" srcId="{B1E1854D-438E-48FC-A7AA-CE3BCC8626F5}" destId="{7052BC36-9D24-4619-821F-B23ABE40C798}" srcOrd="0" destOrd="0" parTransId="{2F4C8EEB-643E-4A67-99E7-1D8679EBF029}" sibTransId="{BE8C72C0-8431-41D1-B22A-960C0BC382E3}"/>
    <dgm:cxn modelId="{BAE3B61C-64AA-4E05-8846-8D7442171DC4}" type="presOf" srcId="{F9F7E19D-577D-49BC-B59B-BB676BC785DD}" destId="{5C4946C8-97BD-4699-962A-7A73BEC7321F}" srcOrd="1" destOrd="0" presId="urn:microsoft.com/office/officeart/2008/layout/HorizontalMultiLevelHierarchy"/>
    <dgm:cxn modelId="{DAFFE431-9790-4CF2-A8D1-B7876367663A}" type="presOf" srcId="{35CFAB9E-1366-4DBD-A5C4-9331BABE8216}" destId="{F780A33B-D350-4F42-89F1-9CCAC3EB047D}" srcOrd="0" destOrd="0" presId="urn:microsoft.com/office/officeart/2008/layout/HorizontalMultiLevelHierarchy"/>
    <dgm:cxn modelId="{7BC0EE56-D8A2-4B85-9061-40C6290E2904}" type="presOf" srcId="{B1E1854D-438E-48FC-A7AA-CE3BCC8626F5}" destId="{EA169814-01A2-4268-99C5-12676B6BAF8B}" srcOrd="0" destOrd="0" presId="urn:microsoft.com/office/officeart/2008/layout/HorizontalMultiLevelHierarchy"/>
    <dgm:cxn modelId="{C355B17C-831F-4331-A838-8914F9DDF5B8}" type="presOf" srcId="{2F4C8EEB-643E-4A67-99E7-1D8679EBF029}" destId="{B7D96CB6-1991-4F6E-8809-28D4CC7E3A28}" srcOrd="0" destOrd="0" presId="urn:microsoft.com/office/officeart/2008/layout/HorizontalMultiLevelHierarchy"/>
    <dgm:cxn modelId="{B3DD4284-4122-490E-B24D-F1BF5EEE2F4E}" type="presOf" srcId="{D46D7F43-257F-4CDF-89D4-645C4F0FE0A2}" destId="{D57B63EA-BF50-4AEE-B4EB-08EECBE11533}" srcOrd="1" destOrd="0" presId="urn:microsoft.com/office/officeart/2008/layout/HorizontalMultiLevelHierarchy"/>
    <dgm:cxn modelId="{2BC219A0-2594-4B65-8A85-EF0F40E01F7B}" type="presOf" srcId="{9B0D1055-478D-4DC1-BBE6-4C96679574AE}" destId="{17F08C0C-82E1-4835-A00F-3809AE8353D9}" srcOrd="0" destOrd="0" presId="urn:microsoft.com/office/officeart/2008/layout/HorizontalMultiLevelHierarchy"/>
    <dgm:cxn modelId="{EA21B4AC-20AB-46EE-A495-DD3D392E6993}" type="presOf" srcId="{6206EE34-B78F-4A0B-AB7C-453D76069328}" destId="{AAFD42C2-D319-494A-A0C3-A0659F2F38A1}" srcOrd="0" destOrd="0" presId="urn:microsoft.com/office/officeart/2008/layout/HorizontalMultiLevelHierarchy"/>
    <dgm:cxn modelId="{46510DB1-CE54-428E-BD2B-F9CD7326AB08}" srcId="{B1E1854D-438E-48FC-A7AA-CE3BCC8626F5}" destId="{9B0D1055-478D-4DC1-BBE6-4C96679574AE}" srcOrd="2" destOrd="0" parTransId="{D46D7F43-257F-4CDF-89D4-645C4F0FE0A2}" sibTransId="{C61C25F1-2D83-420B-A5CC-67F6C02F1AA5}"/>
    <dgm:cxn modelId="{3C922EB6-2811-4794-A770-007278CEEC6C}" type="presOf" srcId="{2F4C8EEB-643E-4A67-99E7-1D8679EBF029}" destId="{C712C2F5-0153-4665-95AA-7E618AEC5ECC}" srcOrd="1" destOrd="0" presId="urn:microsoft.com/office/officeart/2008/layout/HorizontalMultiLevelHierarchy"/>
    <dgm:cxn modelId="{A32DFBC8-454A-4294-807D-494AE3B89C12}" type="presOf" srcId="{F9F7E19D-577D-49BC-B59B-BB676BC785DD}" destId="{26CEE376-7B7B-47D2-9E2F-1630A3579FC9}" srcOrd="0" destOrd="0" presId="urn:microsoft.com/office/officeart/2008/layout/HorizontalMultiLevelHierarchy"/>
    <dgm:cxn modelId="{EE8DC9D1-1297-4BBA-92A3-2D7D6A7DBEE0}" type="presOf" srcId="{D46D7F43-257F-4CDF-89D4-645C4F0FE0A2}" destId="{8F65AAE4-BB1E-4074-9B92-7E874F010180}" srcOrd="0" destOrd="0" presId="urn:microsoft.com/office/officeart/2008/layout/HorizontalMultiLevelHierarchy"/>
    <dgm:cxn modelId="{138367ED-66D2-4985-B7C9-FC7CF8D0A755}" srcId="{B1E1854D-438E-48FC-A7AA-CE3BCC8626F5}" destId="{6206EE34-B78F-4A0B-AB7C-453D76069328}" srcOrd="1" destOrd="0" parTransId="{F9F7E19D-577D-49BC-B59B-BB676BC785DD}" sibTransId="{53074744-262D-4E71-A033-B6039649CD76}"/>
    <dgm:cxn modelId="{EE9850F6-E5E7-423D-AF46-863E88075A73}" type="presOf" srcId="{7052BC36-9D24-4619-821F-B23ABE40C798}" destId="{10ED575E-A3A3-4E62-A3F1-5EC19A0D0655}" srcOrd="0" destOrd="0" presId="urn:microsoft.com/office/officeart/2008/layout/HorizontalMultiLevelHierarchy"/>
    <dgm:cxn modelId="{F2D1D76F-6909-49F7-8AC3-D854E49D921A}" type="presParOf" srcId="{F780A33B-D350-4F42-89F1-9CCAC3EB047D}" destId="{12C787FA-57C9-43CE-AA6C-E152799032D0}" srcOrd="0" destOrd="0" presId="urn:microsoft.com/office/officeart/2008/layout/HorizontalMultiLevelHierarchy"/>
    <dgm:cxn modelId="{BFB0BD7C-DA47-41C9-ACA6-1A31C1CEF525}" type="presParOf" srcId="{12C787FA-57C9-43CE-AA6C-E152799032D0}" destId="{EA169814-01A2-4268-99C5-12676B6BAF8B}" srcOrd="0" destOrd="0" presId="urn:microsoft.com/office/officeart/2008/layout/HorizontalMultiLevelHierarchy"/>
    <dgm:cxn modelId="{9FA60723-5040-4856-8B61-0FBA8CD21B45}" type="presParOf" srcId="{12C787FA-57C9-43CE-AA6C-E152799032D0}" destId="{ED9E20AC-0068-4F2F-93B7-330E415B2924}" srcOrd="1" destOrd="0" presId="urn:microsoft.com/office/officeart/2008/layout/HorizontalMultiLevelHierarchy"/>
    <dgm:cxn modelId="{4B5107E2-FA3F-43AA-87AD-035470541557}" type="presParOf" srcId="{ED9E20AC-0068-4F2F-93B7-330E415B2924}" destId="{B7D96CB6-1991-4F6E-8809-28D4CC7E3A28}" srcOrd="0" destOrd="0" presId="urn:microsoft.com/office/officeart/2008/layout/HorizontalMultiLevelHierarchy"/>
    <dgm:cxn modelId="{CE4ECA94-95DF-40E8-8AB6-4CF0490F1566}" type="presParOf" srcId="{B7D96CB6-1991-4F6E-8809-28D4CC7E3A28}" destId="{C712C2F5-0153-4665-95AA-7E618AEC5ECC}" srcOrd="0" destOrd="0" presId="urn:microsoft.com/office/officeart/2008/layout/HorizontalMultiLevelHierarchy"/>
    <dgm:cxn modelId="{3930D5FA-4EB5-49F0-841F-C27C96C9C763}" type="presParOf" srcId="{ED9E20AC-0068-4F2F-93B7-330E415B2924}" destId="{1D3557D7-B6CD-4F79-8206-688C6EEEFDED}" srcOrd="1" destOrd="0" presId="urn:microsoft.com/office/officeart/2008/layout/HorizontalMultiLevelHierarchy"/>
    <dgm:cxn modelId="{E15D6690-674F-4453-A553-4513047C3BDE}" type="presParOf" srcId="{1D3557D7-B6CD-4F79-8206-688C6EEEFDED}" destId="{10ED575E-A3A3-4E62-A3F1-5EC19A0D0655}" srcOrd="0" destOrd="0" presId="urn:microsoft.com/office/officeart/2008/layout/HorizontalMultiLevelHierarchy"/>
    <dgm:cxn modelId="{F7D16EAB-2BF8-4038-AB25-996583938B3F}" type="presParOf" srcId="{1D3557D7-B6CD-4F79-8206-688C6EEEFDED}" destId="{4597476D-DDCD-44B1-AF43-2A4A1BE11115}" srcOrd="1" destOrd="0" presId="urn:microsoft.com/office/officeart/2008/layout/HorizontalMultiLevelHierarchy"/>
    <dgm:cxn modelId="{B930E807-DEDE-4C6A-A9B5-592F56AE73C8}" type="presParOf" srcId="{ED9E20AC-0068-4F2F-93B7-330E415B2924}" destId="{26CEE376-7B7B-47D2-9E2F-1630A3579FC9}" srcOrd="2" destOrd="0" presId="urn:microsoft.com/office/officeart/2008/layout/HorizontalMultiLevelHierarchy"/>
    <dgm:cxn modelId="{6768C16B-C92D-4FD2-900C-0C0BB808EA5D}" type="presParOf" srcId="{26CEE376-7B7B-47D2-9E2F-1630A3579FC9}" destId="{5C4946C8-97BD-4699-962A-7A73BEC7321F}" srcOrd="0" destOrd="0" presId="urn:microsoft.com/office/officeart/2008/layout/HorizontalMultiLevelHierarchy"/>
    <dgm:cxn modelId="{C98A6110-6FE1-4F60-B556-259C310AF3C0}" type="presParOf" srcId="{ED9E20AC-0068-4F2F-93B7-330E415B2924}" destId="{918F65EB-6892-43ED-8BD6-914E2180292E}" srcOrd="3" destOrd="0" presId="urn:microsoft.com/office/officeart/2008/layout/HorizontalMultiLevelHierarchy"/>
    <dgm:cxn modelId="{BF85F4C9-016D-424E-86F2-CD25924A285E}" type="presParOf" srcId="{918F65EB-6892-43ED-8BD6-914E2180292E}" destId="{AAFD42C2-D319-494A-A0C3-A0659F2F38A1}" srcOrd="0" destOrd="0" presId="urn:microsoft.com/office/officeart/2008/layout/HorizontalMultiLevelHierarchy"/>
    <dgm:cxn modelId="{A16F9FAF-475F-42E8-93E9-F8057BFD95F5}" type="presParOf" srcId="{918F65EB-6892-43ED-8BD6-914E2180292E}" destId="{778CE98D-6055-48CA-ACDB-7F0C302F5C49}" srcOrd="1" destOrd="0" presId="urn:microsoft.com/office/officeart/2008/layout/HorizontalMultiLevelHierarchy"/>
    <dgm:cxn modelId="{CE09F425-A335-4663-B7AB-DAA039FFA58D}" type="presParOf" srcId="{ED9E20AC-0068-4F2F-93B7-330E415B2924}" destId="{8F65AAE4-BB1E-4074-9B92-7E874F010180}" srcOrd="4" destOrd="0" presId="urn:microsoft.com/office/officeart/2008/layout/HorizontalMultiLevelHierarchy"/>
    <dgm:cxn modelId="{3AF0308C-B972-4DFB-B756-1003E8484972}" type="presParOf" srcId="{8F65AAE4-BB1E-4074-9B92-7E874F010180}" destId="{D57B63EA-BF50-4AEE-B4EB-08EECBE11533}" srcOrd="0" destOrd="0" presId="urn:microsoft.com/office/officeart/2008/layout/HorizontalMultiLevelHierarchy"/>
    <dgm:cxn modelId="{AD43AADB-DFBE-4F57-9287-6B3155E760E9}" type="presParOf" srcId="{ED9E20AC-0068-4F2F-93B7-330E415B2924}" destId="{22D18745-F210-4730-8EC1-B2571618F7F9}" srcOrd="5" destOrd="0" presId="urn:microsoft.com/office/officeart/2008/layout/HorizontalMultiLevelHierarchy"/>
    <dgm:cxn modelId="{3E400044-46D6-4726-9AF5-46BEFAB65AB6}" type="presParOf" srcId="{22D18745-F210-4730-8EC1-B2571618F7F9}" destId="{17F08C0C-82E1-4835-A00F-3809AE8353D9}" srcOrd="0" destOrd="0" presId="urn:microsoft.com/office/officeart/2008/layout/HorizontalMultiLevelHierarchy"/>
    <dgm:cxn modelId="{56C504EA-4F8F-4244-AC8F-FF8E13DECED9}" type="presParOf" srcId="{22D18745-F210-4730-8EC1-B2571618F7F9}" destId="{250A84C9-713B-4E35-85DE-9DCF8157916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65AAE4-BB1E-4074-9B92-7E874F010180}">
      <dsp:nvSpPr>
        <dsp:cNvPr id="0" name=""/>
        <dsp:cNvSpPr/>
      </dsp:nvSpPr>
      <dsp:spPr>
        <a:xfrm>
          <a:off x="1855345" y="2555870"/>
          <a:ext cx="467141" cy="1138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3570" y="0"/>
              </a:lnTo>
              <a:lnTo>
                <a:pt x="233570" y="1138452"/>
              </a:lnTo>
              <a:lnTo>
                <a:pt x="467141" y="1138452"/>
              </a:lnTo>
            </a:path>
          </a:pathLst>
        </a:custGeom>
        <a:noFill/>
        <a:ln w="127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00" kern="1200"/>
        </a:p>
      </dsp:txBody>
      <dsp:txXfrm>
        <a:off x="2058152" y="3094332"/>
        <a:ext cx="61528" cy="61528"/>
      </dsp:txXfrm>
    </dsp:sp>
    <dsp:sp modelId="{26CEE376-7B7B-47D2-9E2F-1630A3579FC9}">
      <dsp:nvSpPr>
        <dsp:cNvPr id="0" name=""/>
        <dsp:cNvSpPr/>
      </dsp:nvSpPr>
      <dsp:spPr>
        <a:xfrm>
          <a:off x="1855345" y="2458905"/>
          <a:ext cx="46714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96964"/>
              </a:moveTo>
              <a:lnTo>
                <a:pt x="233570" y="96964"/>
              </a:lnTo>
              <a:lnTo>
                <a:pt x="233570" y="45720"/>
              </a:lnTo>
              <a:lnTo>
                <a:pt x="467141" y="45720"/>
              </a:lnTo>
            </a:path>
          </a:pathLst>
        </a:custGeom>
        <a:noFill/>
        <a:ln w="127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00" kern="1200"/>
        </a:p>
      </dsp:txBody>
      <dsp:txXfrm>
        <a:off x="2077168" y="2492876"/>
        <a:ext cx="23497" cy="23497"/>
      </dsp:txXfrm>
    </dsp:sp>
    <dsp:sp modelId="{B7D96CB6-1991-4F6E-8809-28D4CC7E3A28}">
      <dsp:nvSpPr>
        <dsp:cNvPr id="0" name=""/>
        <dsp:cNvSpPr/>
      </dsp:nvSpPr>
      <dsp:spPr>
        <a:xfrm>
          <a:off x="1855345" y="1314928"/>
          <a:ext cx="467141" cy="1240941"/>
        </a:xfrm>
        <a:custGeom>
          <a:avLst/>
          <a:gdLst/>
          <a:ahLst/>
          <a:cxnLst/>
          <a:rect l="0" t="0" r="0" b="0"/>
          <a:pathLst>
            <a:path>
              <a:moveTo>
                <a:pt x="0" y="1240941"/>
              </a:moveTo>
              <a:lnTo>
                <a:pt x="233570" y="1240941"/>
              </a:lnTo>
              <a:lnTo>
                <a:pt x="233570" y="0"/>
              </a:lnTo>
              <a:lnTo>
                <a:pt x="467141" y="0"/>
              </a:lnTo>
            </a:path>
          </a:pathLst>
        </a:custGeom>
        <a:noFill/>
        <a:ln w="127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400" kern="1200"/>
        </a:p>
      </dsp:txBody>
      <dsp:txXfrm>
        <a:off x="2055767" y="1902250"/>
        <a:ext cx="66297" cy="66297"/>
      </dsp:txXfrm>
    </dsp:sp>
    <dsp:sp modelId="{EA169814-01A2-4268-99C5-12676B6BAF8B}">
      <dsp:nvSpPr>
        <dsp:cNvPr id="0" name=""/>
        <dsp:cNvSpPr/>
      </dsp:nvSpPr>
      <dsp:spPr>
        <a:xfrm>
          <a:off x="599008" y="1930798"/>
          <a:ext cx="1262531" cy="125014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0" kern="1200" spc="100" dirty="0">
              <a:uFillTx/>
              <a:sym typeface="+mn-ea"/>
            </a:rPr>
            <a:t>中国瓷器短视频制作</a:t>
          </a:r>
          <a:endParaRPr lang="zh-CN" altLang="en-US" sz="2000" kern="1200" dirty="0"/>
        </a:p>
      </dsp:txBody>
      <dsp:txXfrm>
        <a:off x="599008" y="1930798"/>
        <a:ext cx="1262531" cy="1250143"/>
      </dsp:txXfrm>
    </dsp:sp>
    <dsp:sp modelId="{10ED575E-A3A3-4E62-A3F1-5EC19A0D0655}">
      <dsp:nvSpPr>
        <dsp:cNvPr id="0" name=""/>
        <dsp:cNvSpPr/>
      </dsp:nvSpPr>
      <dsp:spPr>
        <a:xfrm>
          <a:off x="2322487" y="839049"/>
          <a:ext cx="1909521" cy="95175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任务</a:t>
          </a:r>
          <a:r>
            <a:rPr lang="en-US" altLang="zh-CN" sz="1800" kern="1200" dirty="0"/>
            <a:t>1 </a:t>
          </a:r>
          <a:r>
            <a:rPr lang="zh-CN" altLang="en-US" sz="1800" kern="1200" dirty="0"/>
            <a:t>制作规划</a:t>
          </a:r>
        </a:p>
      </dsp:txBody>
      <dsp:txXfrm>
        <a:off x="2322487" y="839049"/>
        <a:ext cx="1909521" cy="951757"/>
      </dsp:txXfrm>
    </dsp:sp>
    <dsp:sp modelId="{AAFD42C2-D319-494A-A0C3-A0659F2F38A1}">
      <dsp:nvSpPr>
        <dsp:cNvPr id="0" name=""/>
        <dsp:cNvSpPr/>
      </dsp:nvSpPr>
      <dsp:spPr>
        <a:xfrm>
          <a:off x="2322487" y="2028746"/>
          <a:ext cx="1909521" cy="95175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任务</a:t>
          </a:r>
          <a:r>
            <a:rPr lang="en-US" altLang="zh-CN" sz="1800" kern="1200" dirty="0"/>
            <a:t>2 </a:t>
          </a:r>
          <a:r>
            <a:rPr lang="zh-CN" altLang="en-US" sz="1800" kern="1200" dirty="0"/>
            <a:t>前期准备</a:t>
          </a:r>
        </a:p>
      </dsp:txBody>
      <dsp:txXfrm>
        <a:off x="2322487" y="2028746"/>
        <a:ext cx="1909521" cy="951757"/>
      </dsp:txXfrm>
    </dsp:sp>
    <dsp:sp modelId="{17F08C0C-82E1-4835-A00F-3809AE8353D9}">
      <dsp:nvSpPr>
        <dsp:cNvPr id="0" name=""/>
        <dsp:cNvSpPr/>
      </dsp:nvSpPr>
      <dsp:spPr>
        <a:xfrm>
          <a:off x="2322487" y="3218443"/>
          <a:ext cx="1909521" cy="95175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任务</a:t>
          </a:r>
          <a:r>
            <a:rPr lang="en-US" altLang="zh-CN" sz="1800" kern="1200" dirty="0"/>
            <a:t>3 </a:t>
          </a:r>
          <a:r>
            <a:rPr lang="zh-CN" altLang="en-US" sz="1800" kern="1200" dirty="0"/>
            <a:t>后期制作</a:t>
          </a:r>
        </a:p>
      </dsp:txBody>
      <dsp:txXfrm>
        <a:off x="2322487" y="3218443"/>
        <a:ext cx="1909521" cy="9517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B7C94-C4F0-40C7-B8A3-65C9ABD7ECE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F45A9-8252-4D1C-9B3A-78D25DE194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DF45A9-8252-4D1C-9B3A-78D25DE194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901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-12065" y="-2540"/>
            <a:ext cx="12215495" cy="6860540"/>
          </a:xfrm>
          <a:prstGeom prst="rect">
            <a:avLst/>
          </a:prstGeom>
          <a:solidFill>
            <a:srgbClr val="9BC3E6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理工社logo矢量图-横排黑色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5815" y="6308725"/>
            <a:ext cx="2230755" cy="3556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598670" y="1628775"/>
            <a:ext cx="7593330" cy="23139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598670" y="3938905"/>
            <a:ext cx="6812280" cy="757555"/>
            <a:chOff x="9104" y="6439"/>
            <a:chExt cx="10728" cy="1193"/>
          </a:xfrm>
        </p:grpSpPr>
        <p:sp>
          <p:nvSpPr>
            <p:cNvPr id="24" name="矩形 23"/>
            <p:cNvSpPr/>
            <p:nvPr/>
          </p:nvSpPr>
          <p:spPr>
            <a:xfrm>
              <a:off x="9104" y="6442"/>
              <a:ext cx="10408" cy="1190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359" y="6439"/>
              <a:ext cx="3717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拓展模块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342" y="6562"/>
              <a:ext cx="6490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D966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中国瓷器短视频制作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3022" y="6579"/>
              <a:ext cx="141" cy="8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矩形 9"/>
          <p:cNvSpPr/>
          <p:nvPr/>
        </p:nvSpPr>
        <p:spPr>
          <a:xfrm>
            <a:off x="4599305" y="1556385"/>
            <a:ext cx="7592060" cy="82550"/>
          </a:xfrm>
          <a:prstGeom prst="rect">
            <a:avLst/>
          </a:prstGeom>
          <a:solidFill>
            <a:srgbClr val="83A2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31705" y="1436370"/>
            <a:ext cx="2360295" cy="118110"/>
          </a:xfrm>
          <a:prstGeom prst="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92140" y="1894205"/>
            <a:ext cx="5406390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charset="-122"/>
                <a:ea typeface="思源黑体 CN Bold" panose="020B0800000000000000" charset="-122"/>
              </a:rPr>
              <a:t>信息技术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659755" y="2311400"/>
            <a:ext cx="6531610" cy="1627505"/>
            <a:chOff x="8913" y="3414"/>
            <a:chExt cx="10286" cy="2563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17973" y="3414"/>
              <a:ext cx="1226" cy="0"/>
            </a:xfrm>
            <a:prstGeom prst="line">
              <a:avLst/>
            </a:prstGeom>
            <a:ln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7970" y="3420"/>
              <a:ext cx="0" cy="1710"/>
            </a:xfrm>
            <a:prstGeom prst="line">
              <a:avLst/>
            </a:prstGeom>
            <a:ln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8913" y="5130"/>
              <a:ext cx="9060" cy="0"/>
            </a:xfrm>
            <a:prstGeom prst="line">
              <a:avLst/>
            </a:prstGeom>
            <a:ln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924" y="5130"/>
              <a:ext cx="0" cy="847"/>
            </a:xfrm>
            <a:prstGeom prst="line">
              <a:avLst/>
            </a:prstGeom>
            <a:ln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4209415" y="1638935"/>
            <a:ext cx="392430" cy="3039110"/>
            <a:chOff x="8550" y="2581"/>
            <a:chExt cx="618" cy="4786"/>
          </a:xfrm>
        </p:grpSpPr>
        <p:sp>
          <p:nvSpPr>
            <p:cNvPr id="9" name="矩形 8"/>
            <p:cNvSpPr/>
            <p:nvPr/>
          </p:nvSpPr>
          <p:spPr>
            <a:xfrm>
              <a:off x="8550" y="2581"/>
              <a:ext cx="618" cy="3628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8551" y="6209"/>
              <a:ext cx="611" cy="115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91770" y="189230"/>
            <a:ext cx="7949565" cy="598170"/>
            <a:chOff x="302" y="298"/>
            <a:chExt cx="12519" cy="942"/>
          </a:xfrm>
        </p:grpSpPr>
        <p:sp>
          <p:nvSpPr>
            <p:cNvPr id="4" name="稻壳儿原创设计师【幻雨工作室】_2"/>
            <p:cNvSpPr txBox="1"/>
            <p:nvPr/>
          </p:nvSpPr>
          <p:spPr>
            <a:xfrm>
              <a:off x="1323" y="480"/>
              <a:ext cx="1149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“</a:t>
              </a:r>
              <a:r>
                <a:rPr lang="zh-CN" altLang="en-US" b="1" dirty="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十四五”职业教育国家规划教材（中等职业学校公共基础课程教材）</a:t>
              </a:r>
              <a:endParaRPr lang="en-US" altLang="zh-CN" b="1" dirty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2" y="298"/>
              <a:ext cx="943" cy="943"/>
            </a:xfrm>
            <a:prstGeom prst="rect">
              <a:avLst/>
            </a:prstGeom>
          </p:spPr>
        </p:pic>
      </p:grpSp>
      <p:sp>
        <p:nvSpPr>
          <p:cNvPr id="42" name="椭圆 41"/>
          <p:cNvSpPr/>
          <p:nvPr/>
        </p:nvSpPr>
        <p:spPr>
          <a:xfrm>
            <a:off x="2783840" y="4220845"/>
            <a:ext cx="640715" cy="640715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344295" y="1341120"/>
            <a:ext cx="1038225" cy="1038225"/>
          </a:xfrm>
          <a:prstGeom prst="ellipse">
            <a:avLst/>
          </a:prstGeom>
          <a:solidFill>
            <a:srgbClr val="A2B9B5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0" y="2132965"/>
            <a:ext cx="3016885" cy="47694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751" h="7511">
                <a:moveTo>
                  <a:pt x="996" y="0"/>
                </a:moveTo>
                <a:cubicBezTo>
                  <a:pt x="3070" y="0"/>
                  <a:pt x="4751" y="1681"/>
                  <a:pt x="4751" y="3756"/>
                </a:cubicBezTo>
                <a:cubicBezTo>
                  <a:pt x="4751" y="5830"/>
                  <a:pt x="3070" y="7511"/>
                  <a:pt x="996" y="7511"/>
                </a:cubicBezTo>
                <a:cubicBezTo>
                  <a:pt x="656" y="7511"/>
                  <a:pt x="326" y="7466"/>
                  <a:pt x="13" y="7381"/>
                </a:cubicBezTo>
                <a:lnTo>
                  <a:pt x="0" y="7377"/>
                </a:lnTo>
                <a:lnTo>
                  <a:pt x="0" y="134"/>
                </a:lnTo>
                <a:lnTo>
                  <a:pt x="13" y="130"/>
                </a:lnTo>
                <a:cubicBezTo>
                  <a:pt x="326" y="45"/>
                  <a:pt x="656" y="0"/>
                  <a:pt x="996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1908" tIns="60954" rIns="121908" bIns="60954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mph" presetSubtype="0" decel="42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4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6" presetClass="emph" presetSubtype="0" decel="42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2" grpId="1" bldLvl="0" animBg="1"/>
      <p:bldP spid="47" grpId="0" bldLvl="0" animBg="1"/>
      <p:bldP spid="47" grpId="1" bldLvl="0" animBg="1"/>
      <p:bldP spid="4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020445" y="2410130"/>
            <a:ext cx="10331555" cy="2653172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3212" y="1493734"/>
            <a:ext cx="5149215" cy="429260"/>
            <a:chOff x="756" y="1856"/>
            <a:chExt cx="8109" cy="676"/>
          </a:xfrm>
        </p:grpSpPr>
        <p:sp>
          <p:nvSpPr>
            <p:cNvPr id="11" name="文本框 10"/>
            <p:cNvSpPr txBox="1"/>
            <p:nvPr/>
          </p:nvSpPr>
          <p:spPr>
            <a:xfrm>
              <a:off x="1999" y="1856"/>
              <a:ext cx="686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沟通制作需求</a:t>
              </a:r>
              <a:endParaRPr lang="zh-CN" sz="20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1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308570" y="2723807"/>
            <a:ext cx="9962292" cy="1889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</a:rPr>
              <a:t>1</a:t>
            </a:r>
            <a:r>
              <a:rPr lang="zh-CN" altLang="en-US" sz="2000" dirty="0">
                <a:solidFill>
                  <a:schemeClr val="bg1"/>
                </a:solidFill>
              </a:rPr>
              <a:t>）确定内容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短片的名称是“中国瓷器”。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短片的内容应包括我国瓷器的发展历史、瓷器的简要制作流程、瓷器现状，还应有对未来的展望。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4287972-9A0D-636D-3F57-A188B285A1E8}"/>
              </a:ext>
            </a:extLst>
          </p:cNvPr>
          <p:cNvSpPr txBox="1"/>
          <p:nvPr/>
        </p:nvSpPr>
        <p:spPr>
          <a:xfrm>
            <a:off x="9267190" y="6921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任务1      制作规划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272000" y="1557000"/>
            <a:ext cx="9936000" cy="40320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523489" y="2106581"/>
            <a:ext cx="9540511" cy="281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</a:rPr>
              <a:t>2</a:t>
            </a:r>
            <a:r>
              <a:rPr lang="zh-CN" altLang="en-US" sz="2000" dirty="0">
                <a:solidFill>
                  <a:schemeClr val="bg1"/>
                </a:solidFill>
              </a:rPr>
              <a:t>）确定技术参数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短片的时长控制在 </a:t>
            </a:r>
            <a:r>
              <a:rPr lang="en-US" altLang="zh-CN" sz="2000" dirty="0">
                <a:solidFill>
                  <a:schemeClr val="bg1"/>
                </a:solidFill>
              </a:rPr>
              <a:t>4 </a:t>
            </a:r>
            <a:r>
              <a:rPr lang="zh-CN" altLang="en-US" sz="2000" dirty="0">
                <a:solidFill>
                  <a:schemeClr val="bg1"/>
                </a:solidFill>
              </a:rPr>
              <a:t>分钟之内，采用 </a:t>
            </a:r>
            <a:r>
              <a:rPr lang="en-US" altLang="zh-CN" sz="2000" dirty="0">
                <a:solidFill>
                  <a:schemeClr val="bg1"/>
                </a:solidFill>
              </a:rPr>
              <a:t>1 080P </a:t>
            </a:r>
            <a:r>
              <a:rPr lang="zh-CN" altLang="en-US" sz="2000" dirty="0">
                <a:solidFill>
                  <a:schemeClr val="bg1"/>
                </a:solidFill>
              </a:rPr>
              <a:t>或 </a:t>
            </a:r>
            <a:r>
              <a:rPr lang="en-US" altLang="zh-CN" sz="2000" dirty="0">
                <a:solidFill>
                  <a:schemeClr val="bg1"/>
                </a:solidFill>
              </a:rPr>
              <a:t>720P </a:t>
            </a:r>
            <a:r>
              <a:rPr lang="zh-CN" altLang="en-US" sz="2000" dirty="0">
                <a:solidFill>
                  <a:schemeClr val="bg1"/>
                </a:solidFill>
              </a:rPr>
              <a:t>分辨率，帧率为 </a:t>
            </a:r>
            <a:r>
              <a:rPr lang="en-US" altLang="zh-CN" sz="2000" dirty="0">
                <a:solidFill>
                  <a:schemeClr val="bg1"/>
                </a:solidFill>
              </a:rPr>
              <a:t>25 </a:t>
            </a:r>
            <a:r>
              <a:rPr lang="zh-CN" altLang="en-US" sz="2000" dirty="0">
                <a:solidFill>
                  <a:schemeClr val="bg1"/>
                </a:solidFill>
              </a:rPr>
              <a:t>帧 </a:t>
            </a:r>
            <a:r>
              <a:rPr lang="en-US" altLang="zh-CN" sz="2000" dirty="0">
                <a:solidFill>
                  <a:schemeClr val="bg1"/>
                </a:solidFill>
              </a:rPr>
              <a:t>/s</a:t>
            </a:r>
            <a:r>
              <a:rPr lang="zh-CN" altLang="en-US" sz="2000" dirty="0">
                <a:solidFill>
                  <a:schemeClr val="bg1"/>
                </a:solidFill>
              </a:rPr>
              <a:t>，在保证清晰度的前提下将文件大小控制在 </a:t>
            </a:r>
            <a:r>
              <a:rPr lang="en-US" altLang="zh-CN" sz="2000" dirty="0">
                <a:solidFill>
                  <a:schemeClr val="bg1"/>
                </a:solidFill>
              </a:rPr>
              <a:t>1GB </a:t>
            </a:r>
            <a:r>
              <a:rPr lang="zh-CN" altLang="en-US" sz="2000" dirty="0">
                <a:solidFill>
                  <a:schemeClr val="bg1"/>
                </a:solidFill>
              </a:rPr>
              <a:t>以内。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</a:rPr>
              <a:t>3</a:t>
            </a:r>
            <a:r>
              <a:rPr lang="zh-CN" altLang="en-US" sz="2000" dirty="0">
                <a:solidFill>
                  <a:schemeClr val="bg1"/>
                </a:solidFill>
              </a:rPr>
              <a:t>）确定风格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从内容的角度出发，本片整体调色和音乐风格应偏向传统文化风格。如果需要使用效果合成软件制作特效，可以考虑使用水墨风格。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EE4DC6C-3076-9810-72F1-8E3F9A2BBA8E}"/>
              </a:ext>
            </a:extLst>
          </p:cNvPr>
          <p:cNvSpPr txBox="1"/>
          <p:nvPr/>
        </p:nvSpPr>
        <p:spPr>
          <a:xfrm>
            <a:off x="9267190" y="6921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任务1      制作规划</a:t>
            </a:r>
          </a:p>
        </p:txBody>
      </p:sp>
    </p:spTree>
    <p:extLst>
      <p:ext uri="{BB962C8B-B14F-4D97-AF65-F5344CB8AC3E}">
        <p14:creationId xmlns:p14="http://schemas.microsoft.com/office/powerpoint/2010/main" val="127995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047832" y="2083817"/>
            <a:ext cx="4472168" cy="4292984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91504" y="1156273"/>
            <a:ext cx="5149215" cy="429260"/>
            <a:chOff x="756" y="1856"/>
            <a:chExt cx="8109" cy="676"/>
          </a:xfrm>
        </p:grpSpPr>
        <p:sp>
          <p:nvSpPr>
            <p:cNvPr id="11" name="文本框 10"/>
            <p:cNvSpPr txBox="1"/>
            <p:nvPr/>
          </p:nvSpPr>
          <p:spPr>
            <a:xfrm>
              <a:off x="1999" y="1856"/>
              <a:ext cx="686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制订制作计划</a:t>
              </a:r>
              <a:endParaRPr lang="zh-CN" sz="20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408046" y="2224705"/>
            <a:ext cx="3835082" cy="3736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</a:rPr>
              <a:t>1</a:t>
            </a:r>
            <a:r>
              <a:rPr lang="zh-CN" altLang="en-US" sz="2000" dirty="0">
                <a:solidFill>
                  <a:schemeClr val="bg1"/>
                </a:solidFill>
              </a:rPr>
              <a:t>）进度安排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规划制作各阶段的内容和时间节点；进行人员安排，分配各任务组具体工作。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如果项目庞大，制作计划复杂，可制作进度安排表。进度安排表里的内容可根据短片的具体情况进行调整。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918C23E-42C4-1DD7-6CC8-83E22D2C835C}"/>
              </a:ext>
            </a:extLst>
          </p:cNvPr>
          <p:cNvSpPr txBox="1"/>
          <p:nvPr/>
        </p:nvSpPr>
        <p:spPr>
          <a:xfrm>
            <a:off x="6096000" y="1639705"/>
            <a:ext cx="5223061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进度安排表</a:t>
            </a:r>
            <a:endParaRPr lang="zh-CN" altLang="en-US" sz="1800" dirty="0"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FEF46C0-D1BC-1DE5-2594-0ED636AFFE79}"/>
              </a:ext>
            </a:extLst>
          </p:cNvPr>
          <p:cNvSpPr txBox="1"/>
          <p:nvPr/>
        </p:nvSpPr>
        <p:spPr>
          <a:xfrm>
            <a:off x="9267190" y="6921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任务1      制作规划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2A13708-3127-7CCC-48C3-E76A7144C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719" y="2225282"/>
            <a:ext cx="5219738" cy="401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929957" y="1230833"/>
            <a:ext cx="10512530" cy="1483929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200000" y="1471868"/>
            <a:ext cx="9611125" cy="966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</a:rPr>
              <a:t>2</a:t>
            </a:r>
            <a:r>
              <a:rPr lang="zh-CN" altLang="en-US" sz="2000" dirty="0">
                <a:solidFill>
                  <a:schemeClr val="bg1"/>
                </a:solidFill>
              </a:rPr>
              <a:t>）设备支持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汇总、安排各制作项目涉及的设备，制作设备清单，做好管理，保证设备安全。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1DB100B-4D2F-3291-10C3-CE1C42052041}"/>
              </a:ext>
            </a:extLst>
          </p:cNvPr>
          <p:cNvSpPr txBox="1"/>
          <p:nvPr/>
        </p:nvSpPr>
        <p:spPr>
          <a:xfrm>
            <a:off x="9267190" y="6921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任务1      制作规划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8FBD611-186D-2C73-9ECB-740113A6C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803" y="3645000"/>
            <a:ext cx="8053453" cy="2711501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C07E302-025F-70F6-B16B-4107D80D5061}"/>
              </a:ext>
            </a:extLst>
          </p:cNvPr>
          <p:cNvSpPr txBox="1"/>
          <p:nvPr/>
        </p:nvSpPr>
        <p:spPr>
          <a:xfrm>
            <a:off x="3288000" y="3006961"/>
            <a:ext cx="5223061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设备清单</a:t>
            </a:r>
            <a:endParaRPr lang="zh-CN" altLang="en-US" sz="18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444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020445" y="2410130"/>
            <a:ext cx="10331555" cy="325087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3212" y="1493734"/>
            <a:ext cx="5149215" cy="429260"/>
            <a:chOff x="756" y="1856"/>
            <a:chExt cx="8109" cy="676"/>
          </a:xfrm>
        </p:grpSpPr>
        <p:sp>
          <p:nvSpPr>
            <p:cNvPr id="11" name="文本框 10"/>
            <p:cNvSpPr txBox="1"/>
            <p:nvPr/>
          </p:nvSpPr>
          <p:spPr>
            <a:xfrm>
              <a:off x="1999" y="1856"/>
              <a:ext cx="686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编写文稿、解说词</a:t>
              </a:r>
              <a:endParaRPr lang="zh-CN" sz="20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308570" y="2723807"/>
            <a:ext cx="9962292" cy="2351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</a:rPr>
              <a:t>1</a:t>
            </a:r>
            <a:r>
              <a:rPr lang="zh-CN" altLang="en-US" sz="2000" dirty="0">
                <a:solidFill>
                  <a:schemeClr val="bg1"/>
                </a:solidFill>
              </a:rPr>
              <a:t>）编写文稿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根据制作需求编写文稿，文稿完成后交客户审核。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</a:rPr>
              <a:t>2</a:t>
            </a:r>
            <a:r>
              <a:rPr lang="zh-CN" altLang="en-US" sz="2000" dirty="0">
                <a:solidFill>
                  <a:schemeClr val="bg1"/>
                </a:solidFill>
              </a:rPr>
              <a:t>）编写解说词（配音稿）</a:t>
            </a:r>
          </a:p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本短片要求配解说词，解说词应根据文稿编写。解说词应当主题明确、语言精练、用词遣句优美。根据短片时长控制配音稿字数（每分钟 </a:t>
            </a:r>
            <a:r>
              <a:rPr lang="en-US" altLang="zh-CN" sz="2000" dirty="0">
                <a:solidFill>
                  <a:schemeClr val="bg1"/>
                </a:solidFill>
              </a:rPr>
              <a:t>200~260 </a:t>
            </a:r>
            <a:r>
              <a:rPr lang="zh-CN" altLang="en-US" sz="2000" dirty="0">
                <a:solidFill>
                  <a:schemeClr val="bg1"/>
                </a:solidFill>
              </a:rPr>
              <a:t>字）。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4287972-9A0D-636D-3F57-A188B285A1E8}"/>
              </a:ext>
            </a:extLst>
          </p:cNvPr>
          <p:cNvSpPr txBox="1"/>
          <p:nvPr/>
        </p:nvSpPr>
        <p:spPr>
          <a:xfrm>
            <a:off x="9267190" y="6921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任务1      制作规划</a:t>
            </a:r>
          </a:p>
        </p:txBody>
      </p:sp>
    </p:spTree>
    <p:extLst>
      <p:ext uri="{BB962C8B-B14F-4D97-AF65-F5344CB8AC3E}">
        <p14:creationId xmlns:p14="http://schemas.microsoft.com/office/powerpoint/2010/main" val="3861580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105535" y="2493000"/>
            <a:ext cx="10331555" cy="25878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3212" y="1493734"/>
            <a:ext cx="5149215" cy="429260"/>
            <a:chOff x="756" y="1856"/>
            <a:chExt cx="8109" cy="676"/>
          </a:xfrm>
        </p:grpSpPr>
        <p:sp>
          <p:nvSpPr>
            <p:cNvPr id="11" name="文本框 10"/>
            <p:cNvSpPr txBox="1"/>
            <p:nvPr/>
          </p:nvSpPr>
          <p:spPr>
            <a:xfrm>
              <a:off x="1999" y="1856"/>
              <a:ext cx="686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编写分镜头脚本</a:t>
              </a:r>
              <a:endParaRPr lang="zh-CN" sz="20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323783" y="2971003"/>
            <a:ext cx="9962292" cy="142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0800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以配音稿为基础编写分镜头脚本（见下表），分镜头脚本需要体现具体制作目标，能够展现短片最终完成的效果。脚本可以用表格形式编写，表格中的栏目根据制作需要进行调整，可以包括以下内容：镜头编号、时长、画面内容、解说词、音乐和备注等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4287972-9A0D-636D-3F57-A188B285A1E8}"/>
              </a:ext>
            </a:extLst>
          </p:cNvPr>
          <p:cNvSpPr txBox="1"/>
          <p:nvPr/>
        </p:nvSpPr>
        <p:spPr>
          <a:xfrm>
            <a:off x="9267190" y="6921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任务1      制作规划</a:t>
            </a:r>
          </a:p>
        </p:txBody>
      </p:sp>
    </p:spTree>
    <p:extLst>
      <p:ext uri="{BB962C8B-B14F-4D97-AF65-F5344CB8AC3E}">
        <p14:creationId xmlns:p14="http://schemas.microsoft.com/office/powerpoint/2010/main" val="3315012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4287972-9A0D-636D-3F57-A188B285A1E8}"/>
              </a:ext>
            </a:extLst>
          </p:cNvPr>
          <p:cNvSpPr txBox="1"/>
          <p:nvPr/>
        </p:nvSpPr>
        <p:spPr>
          <a:xfrm>
            <a:off x="9267190" y="6921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任务1      制作规划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830D095-DC12-05F7-65DC-012E86A8D0CB}"/>
              </a:ext>
            </a:extLst>
          </p:cNvPr>
          <p:cNvSpPr txBox="1"/>
          <p:nvPr/>
        </p:nvSpPr>
        <p:spPr>
          <a:xfrm>
            <a:off x="3320779" y="812796"/>
            <a:ext cx="5223061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分镜头脚本</a:t>
            </a:r>
            <a:endParaRPr lang="zh-CN" altLang="en-US" sz="1800" dirty="0"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2989A29-1646-5300-FCF7-41CBEB32E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00" y="1363105"/>
            <a:ext cx="5223061" cy="272826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41F8761-91CC-D005-5323-86E1CD101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01" y="4091367"/>
            <a:ext cx="5234026" cy="244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83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523240" y="2117090"/>
            <a:ext cx="6857365" cy="2624455"/>
          </a:xfrm>
          <a:prstGeom prst="rect">
            <a:avLst/>
          </a:prstGeom>
          <a:solidFill>
            <a:srgbClr val="5B7A7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664200" y="2205355"/>
            <a:ext cx="4286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657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前期准备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167755" y="3213100"/>
            <a:ext cx="4665980" cy="1954530"/>
            <a:chOff x="9713" y="5060"/>
            <a:chExt cx="7348" cy="3078"/>
          </a:xfrm>
        </p:grpSpPr>
        <p:sp>
          <p:nvSpPr>
            <p:cNvPr id="27" name="文本框 26"/>
            <p:cNvSpPr txBox="1"/>
            <p:nvPr/>
          </p:nvSpPr>
          <p:spPr>
            <a:xfrm>
              <a:off x="10054" y="5060"/>
              <a:ext cx="7007" cy="3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任务描述</a:t>
              </a: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任务分析</a:t>
              </a:r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800" dirty="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任务实施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713" y="562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713" y="664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13" y="7668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792220" y="1772920"/>
            <a:ext cx="4718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</a:t>
            </a:r>
            <a:r>
              <a:rPr lang="en-US" altLang="zh-CN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545840" y="1465580"/>
            <a:ext cx="1034415" cy="2755265"/>
            <a:chOff x="5584" y="2308"/>
            <a:chExt cx="1629" cy="4339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5614" y="5967"/>
              <a:ext cx="6" cy="68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584" y="6647"/>
              <a:ext cx="604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543" y="2338"/>
              <a:ext cx="670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194" y="2308"/>
              <a:ext cx="0" cy="57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1488000" y="2384420"/>
            <a:ext cx="9360000" cy="262858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2000" y="2709000"/>
            <a:ext cx="8568000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小制订好了制作计划并完成了文稿、解说词，接下来按照各项目完成的时间顺序逐项实施。首先要做的是收集素材，短片制作通常涉及图片、音频和视频，不仅要按分镜头脚本收集素材，还需对素材进行整理、归类、重命名，以方便后期制作时查找、调用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10" name="矩形 9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任务描述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589" y="95"/>
              <a:ext cx="4095" cy="72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FF00"/>
                  </a:solidFill>
                  <a:sym typeface="+mn-ea"/>
                </a:rPr>
                <a:t>任务</a:t>
              </a:r>
              <a:r>
                <a:rPr lang="en-US" altLang="zh-CN" sz="2400" b="1" dirty="0">
                  <a:solidFill>
                    <a:srgbClr val="FFFF00"/>
                  </a:solidFill>
                  <a:sym typeface="+mn-ea"/>
                </a:rPr>
                <a:t>2      </a:t>
              </a:r>
              <a:r>
                <a:rPr lang="zh-CN" altLang="en-US" sz="2400" b="1" dirty="0">
                  <a:solidFill>
                    <a:srgbClr val="FFFF00"/>
                  </a:solidFill>
                  <a:sym typeface="+mn-ea"/>
                </a:rPr>
                <a:t>前期准备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任务分析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BCAF77EA-81C5-56A7-490E-13AB307171D7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  <p:sp>
        <p:nvSpPr>
          <p:cNvPr id="14" name="圆角矩形 105">
            <a:extLst>
              <a:ext uri="{FF2B5EF4-FFF2-40B4-BE49-F238E27FC236}">
                <a16:creationId xmlns:a16="http://schemas.microsoft.com/office/drawing/2014/main" id="{7DD75954-A41A-D9A6-B491-A43316309238}"/>
              </a:ext>
            </a:extLst>
          </p:cNvPr>
          <p:cNvSpPr/>
          <p:nvPr/>
        </p:nvSpPr>
        <p:spPr>
          <a:xfrm>
            <a:off x="1074222" y="1096717"/>
            <a:ext cx="10043555" cy="3311799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0FA7D60-7DFB-1D46-2A4B-ECD79FB3B606}"/>
              </a:ext>
            </a:extLst>
          </p:cNvPr>
          <p:cNvSpPr txBox="1"/>
          <p:nvPr/>
        </p:nvSpPr>
        <p:spPr>
          <a:xfrm>
            <a:off x="1513867" y="1297717"/>
            <a:ext cx="9189540" cy="28079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短片素材种类较多，音频素材包括解说词配音、背景音乐，有时还需要制作音效。其中，背景音乐和音效通常使用来自网络的资源；视频素材尽量考虑实拍镜头或动画，如果需要现场拍摄，还需要制定拍摄进度表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收集到的素材需要检查，确认没有违规违纪内容，并且不会造成版权纠纷，然后统一重命名，归类储存。如果后期编辑软件无法识别素材的格式，可以使用格式转换软件做转换处理。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49CCFE4-82E5-F2F3-DE76-AEA96BB78530}"/>
              </a:ext>
            </a:extLst>
          </p:cNvPr>
          <p:cNvSpPr txBox="1"/>
          <p:nvPr/>
        </p:nvSpPr>
        <p:spPr>
          <a:xfrm>
            <a:off x="5448000" y="5904066"/>
            <a:ext cx="163703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sym typeface="+mn-lt"/>
              </a:rPr>
              <a:t>任务路线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A3551AA-0F28-3786-5380-F4E97C514EE8}"/>
              </a:ext>
            </a:extLst>
          </p:cNvPr>
          <p:cNvGrpSpPr/>
          <p:nvPr/>
        </p:nvGrpSpPr>
        <p:grpSpPr>
          <a:xfrm>
            <a:off x="1848883" y="4773554"/>
            <a:ext cx="9095097" cy="752774"/>
            <a:chOff x="1230" y="5465"/>
            <a:chExt cx="12665" cy="76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34CC3BD-C7B7-FF7C-971E-ED77C133BABA}"/>
                </a:ext>
              </a:extLst>
            </p:cNvPr>
            <p:cNvGrpSpPr/>
            <p:nvPr/>
          </p:nvGrpSpPr>
          <p:grpSpPr>
            <a:xfrm>
              <a:off x="5501" y="5511"/>
              <a:ext cx="3502" cy="710"/>
              <a:chOff x="5750" y="3117"/>
              <a:chExt cx="3502" cy="710"/>
            </a:xfrm>
          </p:grpSpPr>
          <p:sp>
            <p:nvSpPr>
              <p:cNvPr id="27" name="任意多边形 6">
                <a:extLst>
                  <a:ext uri="{FF2B5EF4-FFF2-40B4-BE49-F238E27FC236}">
                    <a16:creationId xmlns:a16="http://schemas.microsoft.com/office/drawing/2014/main" id="{5EA7A74A-B5B9-544B-70C8-5C9C074060D1}"/>
                  </a:ext>
                </a:extLst>
              </p:cNvPr>
              <p:cNvSpPr/>
              <p:nvPr userDrawn="1"/>
            </p:nvSpPr>
            <p:spPr>
              <a:xfrm>
                <a:off x="5772" y="3141"/>
                <a:ext cx="3357" cy="662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28" name="标题 1">
                <a:extLst>
                  <a:ext uri="{FF2B5EF4-FFF2-40B4-BE49-F238E27FC236}">
                    <a16:creationId xmlns:a16="http://schemas.microsoft.com/office/drawing/2014/main" id="{2865232D-7044-1B42-2AA3-149759F3BEB3}"/>
                  </a:ext>
                </a:extLst>
              </p:cNvPr>
              <p:cNvSpPr>
                <a:spLocks noGrp="1"/>
              </p:cNvSpPr>
              <p:nvPr/>
            </p:nvSpPr>
            <p:spPr>
              <a:xfrm>
                <a:off x="5750" y="3117"/>
                <a:ext cx="3502" cy="71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>
                  <a:defRPr sz="1800" b="1">
                    <a:solidFill>
                      <a:srgbClr val="1C9292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收集视频</a:t>
                </a:r>
                <a:r>
                  <a:rPr lang="en-US" altLang="zh-CN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/</a:t>
                </a:r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图片素材</a:t>
                </a:r>
              </a:p>
            </p:txBody>
          </p:sp>
        </p:grp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00F5C3A6-89F3-607E-C5D4-CB00B57C2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4" y="5535"/>
              <a:ext cx="968" cy="694"/>
            </a:xfrm>
            <a:prstGeom prst="rect">
              <a:avLst/>
            </a:prstGeom>
          </p:spPr>
        </p:pic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4C708C7-CDC1-CCDD-853C-443DA644F04E}"/>
                </a:ext>
              </a:extLst>
            </p:cNvPr>
            <p:cNvGrpSpPr/>
            <p:nvPr/>
          </p:nvGrpSpPr>
          <p:grpSpPr>
            <a:xfrm>
              <a:off x="10832" y="5467"/>
              <a:ext cx="3063" cy="706"/>
              <a:chOff x="2466" y="3253"/>
              <a:chExt cx="3379" cy="782"/>
            </a:xfrm>
          </p:grpSpPr>
          <p:sp>
            <p:nvSpPr>
              <p:cNvPr id="25" name="任意多边形 6">
                <a:extLst>
                  <a:ext uri="{FF2B5EF4-FFF2-40B4-BE49-F238E27FC236}">
                    <a16:creationId xmlns:a16="http://schemas.microsoft.com/office/drawing/2014/main" id="{EE0602BB-8740-26C9-5198-3A237127EBEB}"/>
                  </a:ext>
                </a:extLst>
              </p:cNvPr>
              <p:cNvSpPr/>
              <p:nvPr/>
            </p:nvSpPr>
            <p:spPr>
              <a:xfrm>
                <a:off x="2560" y="3301"/>
                <a:ext cx="3285" cy="734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26" name="标题 1">
                <a:extLst>
                  <a:ext uri="{FF2B5EF4-FFF2-40B4-BE49-F238E27FC236}">
                    <a16:creationId xmlns:a16="http://schemas.microsoft.com/office/drawing/2014/main" id="{C7CFC227-75E9-7B21-774B-95010C48B810}"/>
                  </a:ext>
                </a:extLst>
              </p:cNvPr>
              <p:cNvSpPr>
                <a:spLocks noGrp="1"/>
              </p:cNvSpPr>
              <p:nvPr/>
            </p:nvSpPr>
            <p:spPr>
              <a:xfrm>
                <a:off x="2466" y="3253"/>
                <a:ext cx="3377" cy="766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>
                  <a:defRPr sz="1800" b="1">
                    <a:solidFill>
                      <a:srgbClr val="1C9292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素材整理和归类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834767D-ADF7-A674-F719-F28BB814C790}"/>
                </a:ext>
              </a:extLst>
            </p:cNvPr>
            <p:cNvGrpSpPr/>
            <p:nvPr/>
          </p:nvGrpSpPr>
          <p:grpSpPr>
            <a:xfrm>
              <a:off x="1230" y="5535"/>
              <a:ext cx="2469" cy="658"/>
              <a:chOff x="3130" y="3344"/>
              <a:chExt cx="3287" cy="729"/>
            </a:xfrm>
          </p:grpSpPr>
          <p:sp>
            <p:nvSpPr>
              <p:cNvPr id="23" name="任意多边形 6">
                <a:extLst>
                  <a:ext uri="{FF2B5EF4-FFF2-40B4-BE49-F238E27FC236}">
                    <a16:creationId xmlns:a16="http://schemas.microsoft.com/office/drawing/2014/main" id="{D7574D2E-6378-0874-6DC1-E401529183B6}"/>
                  </a:ext>
                </a:extLst>
              </p:cNvPr>
              <p:cNvSpPr/>
              <p:nvPr userDrawn="1"/>
            </p:nvSpPr>
            <p:spPr>
              <a:xfrm>
                <a:off x="3210" y="3344"/>
                <a:ext cx="3059" cy="72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24" name="标题 1">
                <a:extLst>
                  <a:ext uri="{FF2B5EF4-FFF2-40B4-BE49-F238E27FC236}">
                    <a16:creationId xmlns:a16="http://schemas.microsoft.com/office/drawing/2014/main" id="{52CB55C2-1F05-6288-B90B-8574778F9A38}"/>
                  </a:ext>
                </a:extLst>
              </p:cNvPr>
              <p:cNvSpPr>
                <a:spLocks noGrp="1"/>
              </p:cNvSpPr>
              <p:nvPr/>
            </p:nvSpPr>
            <p:spPr>
              <a:xfrm>
                <a:off x="3130" y="3344"/>
                <a:ext cx="3287" cy="68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>
                  <a:defRPr sz="1800" b="1">
                    <a:solidFill>
                      <a:srgbClr val="1C9292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收集音频素材</a:t>
                </a:r>
              </a:p>
            </p:txBody>
          </p:sp>
        </p:grp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5663B91D-9494-99E2-8854-968E95535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22" y="5465"/>
              <a:ext cx="968" cy="6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33705" y="361315"/>
            <a:ext cx="2280285" cy="575945"/>
          </a:xfrm>
          <a:prstGeom prst="roundRect">
            <a:avLst>
              <a:gd name="adj" fmla="val 26791"/>
            </a:avLst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1035" y="388620"/>
            <a:ext cx="182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专题引导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86702" y="1305176"/>
            <a:ext cx="5146931" cy="4139824"/>
            <a:chOff x="606" y="3420"/>
            <a:chExt cx="10317" cy="10642"/>
          </a:xfrm>
        </p:grpSpPr>
        <p:sp>
          <p:nvSpPr>
            <p:cNvPr id="7" name="矩形 6"/>
            <p:cNvSpPr/>
            <p:nvPr/>
          </p:nvSpPr>
          <p:spPr>
            <a:xfrm>
              <a:off x="606" y="3420"/>
              <a:ext cx="10317" cy="10642"/>
            </a:xfrm>
            <a:prstGeom prst="rect">
              <a:avLst/>
            </a:prstGeom>
            <a:solidFill>
              <a:srgbClr val="83A2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65" y="3872"/>
              <a:ext cx="9809" cy="97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457200" algn="l" fontAlgn="auto">
                <a:lnSpc>
                  <a:spcPct val="150000"/>
                </a:lnSpc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+mn-ea"/>
                </a:rPr>
                <a:t>数字媒体是技术与艺术的结合。数字媒体涉及计算机技术、数字通信技术、数字信息处理技术和网络技术等多个学科，横跨文化、艺术、商业等多个领域。</a:t>
              </a:r>
              <a:endParaRPr lang="en-US" altLang="zh-CN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endParaRPr>
            </a:p>
            <a:p>
              <a:pPr indent="457200" algn="l" fontAlgn="auto">
                <a:lnSpc>
                  <a:spcPct val="150000"/>
                </a:lnSpc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  <a:sym typeface="+mn-ea"/>
                </a:rPr>
                <a:t>数字媒体是文化传播的重要方式之一，创造有趣的应用和产品是其核心。本专题通过实际案例展示数字媒体作品创作的基本流程，讲解如何将视频、声音、图片、文字有机融合到一起，实现作品创意。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9325AC6-3BF3-8674-794F-C9E8A8E538F7}"/>
              </a:ext>
            </a:extLst>
          </p:cNvPr>
          <p:cNvSpPr txBox="1"/>
          <p:nvPr/>
        </p:nvSpPr>
        <p:spPr>
          <a:xfrm>
            <a:off x="1956000" y="5734207"/>
            <a:ext cx="8279999" cy="72949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tIns="0" rtlCol="0" anchor="t">
            <a:spAutoFit/>
          </a:bodyPr>
          <a:lstStyle/>
          <a:p>
            <a:pPr indent="457200" algn="l" fontAlgn="auto">
              <a:lnSpc>
                <a:spcPts val="2800"/>
              </a:lnSpc>
              <a:buNone/>
            </a:pP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本专题设置了三个项目</a:t>
            </a:r>
            <a:r>
              <a:rPr lang="en-US" altLang="zh-CN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端午节科普小动画制作、中国瓷器短视频制作和有机茶园全景图制作，可根据不同专业方向选择具体的教学项目。</a:t>
            </a:r>
            <a:endParaRPr lang="zh-CN" altLang="en-US" b="1" dirty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CF3947E-67E4-9FF5-8A8E-A68DAF5AE5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169" y="1554942"/>
            <a:ext cx="5653129" cy="37481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1105167" y="2260805"/>
            <a:ext cx="4747181" cy="2998308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55298" y="2565000"/>
            <a:ext cx="4046917" cy="21255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（</a:t>
            </a:r>
            <a:r>
              <a:rPr lang="en-US" altLang="zh-CN" dirty="0">
                <a:solidFill>
                  <a:schemeClr val="bg1"/>
                </a:solidFill>
              </a:rPr>
              <a:t>1</a:t>
            </a:r>
            <a:r>
              <a:rPr lang="zh-CN" altLang="en-US" dirty="0">
                <a:solidFill>
                  <a:schemeClr val="bg1"/>
                </a:solidFill>
              </a:rPr>
              <a:t>）解说词配音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解说词的配音可以通过文字转语音软件获取。这种软件的操作大致相同，经过导入配音稿、设置、试听、导出，就可以获得解说词的配音文件。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41120" y="1261110"/>
            <a:ext cx="9866630" cy="431165"/>
            <a:chOff x="756" y="1873"/>
            <a:chExt cx="15538" cy="679"/>
          </a:xfrm>
        </p:grpSpPr>
        <p:sp>
          <p:nvSpPr>
            <p:cNvPr id="11" name="文本框 10"/>
            <p:cNvSpPr txBox="1"/>
            <p:nvPr/>
          </p:nvSpPr>
          <p:spPr>
            <a:xfrm>
              <a:off x="1887" y="1873"/>
              <a:ext cx="14407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收集音频素材</a:t>
              </a:r>
              <a:endParaRPr sz="22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1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71CAA167-136A-F290-0EED-F0046925769C}"/>
              </a:ext>
            </a:extLst>
          </p:cNvPr>
          <p:cNvSpPr txBox="1"/>
          <p:nvPr/>
        </p:nvSpPr>
        <p:spPr>
          <a:xfrm>
            <a:off x="8139415" y="5661000"/>
            <a:ext cx="22492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文字转语音软件</a:t>
            </a:r>
            <a:endParaRPr lang="zh-CN" altLang="en-US" sz="1800" dirty="0"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F21A98E-5054-1374-CF9C-811001BB2368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413A13-C021-4E29-39A4-568BED984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800" y="2020084"/>
            <a:ext cx="4747181" cy="324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74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858844" y="1615357"/>
            <a:ext cx="5147556" cy="4194596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42973" y="1964026"/>
            <a:ext cx="4379297" cy="33720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文字语音转换软件都是采用人工智能（</a:t>
            </a:r>
            <a:r>
              <a:rPr lang="en-US" altLang="zh-CN" dirty="0">
                <a:solidFill>
                  <a:schemeClr val="bg1"/>
                </a:solidFill>
              </a:rPr>
              <a:t>AI</a:t>
            </a:r>
            <a:r>
              <a:rPr lang="zh-CN" altLang="en-US" dirty="0">
                <a:solidFill>
                  <a:schemeClr val="bg1"/>
                </a:solidFill>
              </a:rPr>
              <a:t>）配音，与真人语音有一定差异；对解说配音要求较高时，需要付费才能获取更多的服务。</a:t>
            </a:r>
            <a:endParaRPr lang="en-US" altLang="zh-CN" dirty="0">
              <a:solidFill>
                <a:schemeClr val="bg1"/>
              </a:solidFill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此外，也可以联系专业配音公司，由播音员配音。但是这种配音方式成本较高，通常按照播音员水平，以字数或分钟数进行收费。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1CAA167-136A-F290-0EED-F0046925769C}"/>
              </a:ext>
            </a:extLst>
          </p:cNvPr>
          <p:cNvSpPr txBox="1"/>
          <p:nvPr/>
        </p:nvSpPr>
        <p:spPr>
          <a:xfrm>
            <a:off x="8139415" y="5780640"/>
            <a:ext cx="22492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文字语音转换文件</a:t>
            </a:r>
            <a:endParaRPr lang="zh-CN" altLang="en-US" sz="1800" dirty="0"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98A4CB2-BF6F-F2CC-19B0-69300D2492A6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C67AE7-409E-7CE1-FD5F-1D1E36E65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919" y="1203361"/>
            <a:ext cx="5615421" cy="43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59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1141283" y="1125000"/>
            <a:ext cx="10224000" cy="2488982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58616" y="1228794"/>
            <a:ext cx="9789333" cy="21255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（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r>
              <a:rPr lang="zh-CN" altLang="en-US" dirty="0">
                <a:solidFill>
                  <a:schemeClr val="bg1"/>
                </a:solidFill>
              </a:rPr>
              <a:t>）收集背景音乐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根据短片的内容段落制作或收集背景音乐。背景音乐的风格应与短片主题一致，能烘托主题，提升影片的感染力。背景音乐的选择应和后期制作人员商讨，达到后期制作人员的要求。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背景音乐可以从各种素材网站下载。这类网站会提供图片、音频、视频等一系列素材，并且大多可用于商业作品。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1CAA167-136A-F290-0EED-F0046925769C}"/>
              </a:ext>
            </a:extLst>
          </p:cNvPr>
          <p:cNvSpPr txBox="1"/>
          <p:nvPr/>
        </p:nvSpPr>
        <p:spPr>
          <a:xfrm>
            <a:off x="1719465" y="5085000"/>
            <a:ext cx="31852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从素材网站下载背景音乐</a:t>
            </a:r>
            <a:endParaRPr lang="zh-CN" altLang="en-US" sz="1800" dirty="0"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FABC3F-FBBD-C6E4-BF20-02E8492D5E3D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3A4987C-2501-4267-B536-C3E61FCBF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000" y="3221214"/>
            <a:ext cx="5400000" cy="339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5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20445" y="1160944"/>
            <a:ext cx="5186680" cy="431165"/>
            <a:chOff x="756" y="1873"/>
            <a:chExt cx="8168" cy="679"/>
          </a:xfrm>
        </p:grpSpPr>
        <p:sp>
          <p:nvSpPr>
            <p:cNvPr id="11" name="文本框 10"/>
            <p:cNvSpPr txBox="1"/>
            <p:nvPr/>
          </p:nvSpPr>
          <p:spPr>
            <a:xfrm>
              <a:off x="1887" y="1873"/>
              <a:ext cx="7037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收集视频 </a:t>
              </a:r>
              <a:r>
                <a:rPr lang="en-US" altLang="zh-CN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/ </a:t>
              </a:r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图片素材</a:t>
              </a:r>
              <a:endParaRPr sz="22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22" name="圆角矩形 105">
            <a:extLst>
              <a:ext uri="{FF2B5EF4-FFF2-40B4-BE49-F238E27FC236}">
                <a16:creationId xmlns:a16="http://schemas.microsoft.com/office/drawing/2014/main" id="{22296E83-875A-5609-35E8-CE99EC3A47F2}"/>
              </a:ext>
            </a:extLst>
          </p:cNvPr>
          <p:cNvSpPr/>
          <p:nvPr/>
        </p:nvSpPr>
        <p:spPr>
          <a:xfrm>
            <a:off x="1135361" y="1866358"/>
            <a:ext cx="10035696" cy="20118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D94712-BF7C-3A72-0912-E37C11A23963}"/>
              </a:ext>
            </a:extLst>
          </p:cNvPr>
          <p:cNvSpPr txBox="1"/>
          <p:nvPr/>
        </p:nvSpPr>
        <p:spPr>
          <a:xfrm>
            <a:off x="1238764" y="2027247"/>
            <a:ext cx="9587865" cy="17100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（</a:t>
            </a:r>
            <a:r>
              <a:rPr lang="en-US" altLang="zh-CN" dirty="0">
                <a:solidFill>
                  <a:schemeClr val="bg1"/>
                </a:solidFill>
              </a:rPr>
              <a:t>1</a:t>
            </a:r>
            <a:r>
              <a:rPr lang="zh-CN" altLang="en-US" dirty="0">
                <a:solidFill>
                  <a:schemeClr val="bg1"/>
                </a:solidFill>
              </a:rPr>
              <a:t>）实拍素材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可以联系当地陶瓷厂拍摄生产的具体流程。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拍摄负责人应当制作拍摄进度表（规定拍摄时间、拍摄地点、镜头数量等。联系摄像师、场地以及设备，根据拍摄进度表按时完成现场拍摄任务。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75EE057-3FFC-BA0E-6072-5F29FC59F3F6}"/>
              </a:ext>
            </a:extLst>
          </p:cNvPr>
          <p:cNvSpPr txBox="1"/>
          <p:nvPr/>
        </p:nvSpPr>
        <p:spPr>
          <a:xfrm>
            <a:off x="5160000" y="3898220"/>
            <a:ext cx="22492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拍摄进度表</a:t>
            </a:r>
            <a:endParaRPr lang="zh-CN" altLang="en-US" sz="1800" dirty="0"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B170861-7B59-A913-8C16-9FCA2E9E40F6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587970A-6F82-AC56-599E-F8F91D384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545" y="4437000"/>
            <a:ext cx="6313159" cy="196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71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圆角矩形 105">
            <a:extLst>
              <a:ext uri="{FF2B5EF4-FFF2-40B4-BE49-F238E27FC236}">
                <a16:creationId xmlns:a16="http://schemas.microsoft.com/office/drawing/2014/main" id="{BE94257D-E9FB-7157-48CA-FC85ABE56704}"/>
              </a:ext>
            </a:extLst>
          </p:cNvPr>
          <p:cNvSpPr/>
          <p:nvPr/>
        </p:nvSpPr>
        <p:spPr>
          <a:xfrm>
            <a:off x="875264" y="1945713"/>
            <a:ext cx="4103258" cy="2966573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875D340-82CE-E6BA-4236-C431AF9ABF63}"/>
              </a:ext>
            </a:extLst>
          </p:cNvPr>
          <p:cNvSpPr txBox="1"/>
          <p:nvPr/>
        </p:nvSpPr>
        <p:spPr>
          <a:xfrm>
            <a:off x="1105535" y="2277000"/>
            <a:ext cx="3642716" cy="21255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（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r>
              <a:rPr lang="zh-CN" altLang="en-US" dirty="0">
                <a:solidFill>
                  <a:schemeClr val="bg1"/>
                </a:solidFill>
              </a:rPr>
              <a:t>）收集视频 </a:t>
            </a:r>
            <a:r>
              <a:rPr lang="en-US" altLang="zh-CN" dirty="0">
                <a:solidFill>
                  <a:schemeClr val="bg1"/>
                </a:solidFill>
              </a:rPr>
              <a:t>/ </a:t>
            </a:r>
            <a:r>
              <a:rPr lang="zh-CN" altLang="en-US" dirty="0">
                <a:solidFill>
                  <a:schemeClr val="bg1"/>
                </a:solidFill>
              </a:rPr>
              <a:t>图片资料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从网络上收集相关图片和音频、视频资料等素材，如图所示。若在后期制作中内容发生改动，应及时配合后期制作人员进行调整。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FD73A6E-8B1B-ABB8-85F6-66BA22B14834}"/>
              </a:ext>
            </a:extLst>
          </p:cNvPr>
          <p:cNvSpPr txBox="1"/>
          <p:nvPr/>
        </p:nvSpPr>
        <p:spPr>
          <a:xfrm>
            <a:off x="7536000" y="5915459"/>
            <a:ext cx="2736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从网络上收集素材</a:t>
            </a:r>
            <a:endParaRPr lang="zh-CN" altLang="en-US" sz="1800" dirty="0"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4E581E9-7CDB-448D-331C-EF8FCB8DC233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37440F7-DD64-3929-1C8D-151AC701F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462" y="1336545"/>
            <a:ext cx="5476345" cy="418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7290" y="1558772"/>
            <a:ext cx="5400145" cy="431165"/>
            <a:chOff x="756" y="1873"/>
            <a:chExt cx="9123" cy="679"/>
          </a:xfrm>
        </p:grpSpPr>
        <p:sp>
          <p:nvSpPr>
            <p:cNvPr id="9" name="文本框 8"/>
            <p:cNvSpPr txBox="1"/>
            <p:nvPr/>
          </p:nvSpPr>
          <p:spPr>
            <a:xfrm>
              <a:off x="1887" y="1873"/>
              <a:ext cx="7992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素材的整理和归类</a:t>
              </a:r>
              <a:endParaRPr sz="22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20" name="圆角矩形 105">
            <a:extLst>
              <a:ext uri="{FF2B5EF4-FFF2-40B4-BE49-F238E27FC236}">
                <a16:creationId xmlns:a16="http://schemas.microsoft.com/office/drawing/2014/main" id="{BE94257D-E9FB-7157-48CA-FC85ABE56704}"/>
              </a:ext>
            </a:extLst>
          </p:cNvPr>
          <p:cNvSpPr/>
          <p:nvPr/>
        </p:nvSpPr>
        <p:spPr>
          <a:xfrm>
            <a:off x="1105535" y="2763214"/>
            <a:ext cx="9684132" cy="25920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875D340-82CE-E6BA-4236-C431AF9ABF63}"/>
              </a:ext>
            </a:extLst>
          </p:cNvPr>
          <p:cNvSpPr txBox="1"/>
          <p:nvPr/>
        </p:nvSpPr>
        <p:spPr>
          <a:xfrm>
            <a:off x="1221255" y="3103940"/>
            <a:ext cx="9684132" cy="17100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（</a:t>
            </a:r>
            <a:r>
              <a:rPr lang="en-US" altLang="zh-CN" dirty="0">
                <a:solidFill>
                  <a:schemeClr val="bg1"/>
                </a:solidFill>
              </a:rPr>
              <a:t>1</a:t>
            </a:r>
            <a:r>
              <a:rPr lang="zh-CN" altLang="en-US" dirty="0">
                <a:solidFill>
                  <a:schemeClr val="bg1"/>
                </a:solidFill>
              </a:rPr>
              <a:t>）素材的整理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检查素材参数是否符合制作要求、是否包含违规信息。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根据制作需要对素材进行校正（裁剪大图、对扫描件锐化、修正图片、视频的色温等），相关操作也可以交由后期人员完成。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62E5D80-8C3B-BC2B-E565-B7533CB9889E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圆角矩形 105">
            <a:extLst>
              <a:ext uri="{FF2B5EF4-FFF2-40B4-BE49-F238E27FC236}">
                <a16:creationId xmlns:a16="http://schemas.microsoft.com/office/drawing/2014/main" id="{BE94257D-E9FB-7157-48CA-FC85ABE56704}"/>
              </a:ext>
            </a:extLst>
          </p:cNvPr>
          <p:cNvSpPr/>
          <p:nvPr/>
        </p:nvSpPr>
        <p:spPr>
          <a:xfrm>
            <a:off x="763012" y="1747521"/>
            <a:ext cx="4535257" cy="3863904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875D340-82CE-E6BA-4236-C431AF9ABF63}"/>
              </a:ext>
            </a:extLst>
          </p:cNvPr>
          <p:cNvSpPr txBox="1"/>
          <p:nvPr/>
        </p:nvSpPr>
        <p:spPr>
          <a:xfrm>
            <a:off x="965835" y="2024193"/>
            <a:ext cx="4028474" cy="29565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有些素材格式后期软件无法导入，需要进行格式转换。以格式工厂为例。打开软件，在界面左侧选择需要转换的格式，按提示导入文件；右侧列表显示导入文件的队列；单击“输出文件夹”按钮设置转换后的保存位置，然后单击“开始”按钮进行转换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88E6247-08D5-3DAB-B4C1-4B3FDB5AFE10}"/>
              </a:ext>
            </a:extLst>
          </p:cNvPr>
          <p:cNvSpPr txBox="1"/>
          <p:nvPr/>
        </p:nvSpPr>
        <p:spPr>
          <a:xfrm>
            <a:off x="8364015" y="5769144"/>
            <a:ext cx="1800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格式转换</a:t>
            </a:r>
            <a:endParaRPr lang="zh-CN" altLang="en-US" sz="1800" dirty="0"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319BFF1-020F-4145-4156-C8A1C6571507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783D502-B1D4-98D2-F98B-C855DE71B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874" y="1580961"/>
            <a:ext cx="5944466" cy="386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6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EFD73A6E-8B1B-ABB8-85F6-66BA22B14834}"/>
              </a:ext>
            </a:extLst>
          </p:cNvPr>
          <p:cNvSpPr txBox="1"/>
          <p:nvPr/>
        </p:nvSpPr>
        <p:spPr>
          <a:xfrm>
            <a:off x="7608000" y="5551713"/>
            <a:ext cx="2736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将所有素材归类</a:t>
            </a:r>
            <a:endParaRPr lang="zh-CN" altLang="en-US" sz="1800" dirty="0"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4E581E9-7CDB-448D-331C-EF8FCB8DC233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4118EF6-4B3D-6DF0-442C-2F08EF250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840" y="1413001"/>
            <a:ext cx="6143198" cy="3883800"/>
          </a:xfrm>
          <a:prstGeom prst="rect">
            <a:avLst/>
          </a:prstGeom>
        </p:spPr>
      </p:pic>
      <p:sp>
        <p:nvSpPr>
          <p:cNvPr id="19" name="圆角矩形 105">
            <a:extLst>
              <a:ext uri="{FF2B5EF4-FFF2-40B4-BE49-F238E27FC236}">
                <a16:creationId xmlns:a16="http://schemas.microsoft.com/office/drawing/2014/main" id="{98DAE6CD-171C-8C03-EAC1-524632D9CE5D}"/>
              </a:ext>
            </a:extLst>
          </p:cNvPr>
          <p:cNvSpPr/>
          <p:nvPr/>
        </p:nvSpPr>
        <p:spPr>
          <a:xfrm>
            <a:off x="624000" y="1667859"/>
            <a:ext cx="4535257" cy="3561141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11201F8-9B58-FA73-7CE7-8C4A71B3F191}"/>
              </a:ext>
            </a:extLst>
          </p:cNvPr>
          <p:cNvSpPr txBox="1"/>
          <p:nvPr/>
        </p:nvSpPr>
        <p:spPr>
          <a:xfrm>
            <a:off x="965835" y="2024193"/>
            <a:ext cx="4028474" cy="254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（</a:t>
            </a:r>
            <a:r>
              <a:rPr lang="en-US" altLang="zh-CN" dirty="0">
                <a:solidFill>
                  <a:schemeClr val="bg1"/>
                </a:solidFill>
              </a:rPr>
              <a:t>2</a:t>
            </a:r>
            <a:r>
              <a:rPr lang="zh-CN" altLang="en-US" dirty="0">
                <a:solidFill>
                  <a:schemeClr val="bg1"/>
                </a:solidFill>
              </a:rPr>
              <a:t>）素材的归类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将所有素材归类，根据制作时间线或素材的种类进行归类保存，将所有文件夹统一标准命名，以便于制作时能快速查找调用。出于数据安全的考虑，有时还需要对素材进行备份。</a:t>
            </a:r>
          </a:p>
        </p:txBody>
      </p:sp>
    </p:spTree>
    <p:extLst>
      <p:ext uri="{BB962C8B-B14F-4D97-AF65-F5344CB8AC3E}">
        <p14:creationId xmlns:p14="http://schemas.microsoft.com/office/powerpoint/2010/main" val="168295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EFD73A6E-8B1B-ABB8-85F6-66BA22B14834}"/>
              </a:ext>
            </a:extLst>
          </p:cNvPr>
          <p:cNvSpPr txBox="1"/>
          <p:nvPr/>
        </p:nvSpPr>
        <p:spPr>
          <a:xfrm>
            <a:off x="7608000" y="5991660"/>
            <a:ext cx="2736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将素材统一命名</a:t>
            </a:r>
            <a:endParaRPr lang="zh-CN" altLang="en-US" sz="1800" dirty="0"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4E581E9-7CDB-448D-331C-EF8FCB8DC233}"/>
              </a:ext>
            </a:extLst>
          </p:cNvPr>
          <p:cNvSpPr txBox="1"/>
          <p:nvPr/>
        </p:nvSpPr>
        <p:spPr>
          <a:xfrm>
            <a:off x="9264015" y="6032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2 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前期准备</a:t>
            </a:r>
          </a:p>
        </p:txBody>
      </p:sp>
      <p:sp>
        <p:nvSpPr>
          <p:cNvPr id="19" name="圆角矩形 105">
            <a:extLst>
              <a:ext uri="{FF2B5EF4-FFF2-40B4-BE49-F238E27FC236}">
                <a16:creationId xmlns:a16="http://schemas.microsoft.com/office/drawing/2014/main" id="{98DAE6CD-171C-8C03-EAC1-524632D9CE5D}"/>
              </a:ext>
            </a:extLst>
          </p:cNvPr>
          <p:cNvSpPr/>
          <p:nvPr/>
        </p:nvSpPr>
        <p:spPr>
          <a:xfrm>
            <a:off x="624000" y="2205000"/>
            <a:ext cx="4535257" cy="1780571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11201F8-9B58-FA73-7CE7-8C4A71B3F191}"/>
              </a:ext>
            </a:extLst>
          </p:cNvPr>
          <p:cNvSpPr txBox="1"/>
          <p:nvPr/>
        </p:nvSpPr>
        <p:spPr>
          <a:xfrm>
            <a:off x="821074" y="2580764"/>
            <a:ext cx="4028474" cy="8790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（</a:t>
            </a:r>
            <a:r>
              <a:rPr lang="en-US" altLang="zh-CN" dirty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）素材的统一命名</a:t>
            </a: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dirty="0">
                <a:solidFill>
                  <a:schemeClr val="bg1"/>
                </a:solidFill>
              </a:rPr>
              <a:t>将素材统一命名，以便于查找。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692FDA-1393-EF80-A9C6-34A5F28C4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000" y="1103360"/>
            <a:ext cx="6234375" cy="484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9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523240" y="2117090"/>
            <a:ext cx="6857365" cy="2624455"/>
          </a:xfrm>
          <a:prstGeom prst="rect">
            <a:avLst/>
          </a:prstGeom>
          <a:solidFill>
            <a:srgbClr val="5B7A7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664200" y="2205355"/>
            <a:ext cx="4286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657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后期制作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167755" y="3213100"/>
            <a:ext cx="4665980" cy="1954530"/>
            <a:chOff x="9713" y="5060"/>
            <a:chExt cx="7348" cy="3078"/>
          </a:xfrm>
        </p:grpSpPr>
        <p:sp>
          <p:nvSpPr>
            <p:cNvPr id="27" name="文本框 26"/>
            <p:cNvSpPr txBox="1"/>
            <p:nvPr/>
          </p:nvSpPr>
          <p:spPr>
            <a:xfrm>
              <a:off x="10054" y="5060"/>
              <a:ext cx="7007" cy="3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任务描述</a:t>
              </a: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任务分析</a:t>
              </a:r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800" dirty="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任务实施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713" y="562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713" y="664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13" y="7668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792220" y="1772920"/>
            <a:ext cx="4718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</a:t>
            </a:r>
            <a:r>
              <a:rPr lang="en-US" altLang="zh-CN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545840" y="1465580"/>
            <a:ext cx="1034415" cy="2755265"/>
            <a:chOff x="5584" y="2308"/>
            <a:chExt cx="1629" cy="4339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5614" y="5967"/>
              <a:ext cx="6" cy="68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584" y="6647"/>
              <a:ext cx="604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543" y="2338"/>
              <a:ext cx="670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194" y="2308"/>
              <a:ext cx="0" cy="57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0" y="4173220"/>
            <a:ext cx="12217400" cy="2698750"/>
          </a:xfrm>
          <a:prstGeom prst="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064067" y="1489393"/>
            <a:ext cx="8819515" cy="1925320"/>
            <a:chOff x="3365" y="1472"/>
            <a:chExt cx="13889" cy="3032"/>
          </a:xfrm>
        </p:grpSpPr>
        <p:sp>
          <p:nvSpPr>
            <p:cNvPr id="5" name="文本框 4"/>
            <p:cNvSpPr txBox="1"/>
            <p:nvPr/>
          </p:nvSpPr>
          <p:spPr>
            <a:xfrm>
              <a:off x="3365" y="1472"/>
              <a:ext cx="13889" cy="2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rgbClr val="5B7A7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项目</a:t>
              </a:r>
              <a:r>
                <a:rPr lang="en-US" altLang="zh-CN" sz="5400" b="1" dirty="0">
                  <a:solidFill>
                    <a:srgbClr val="5B7A7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     </a:t>
              </a:r>
            </a:p>
            <a:p>
              <a:pPr algn="ctr"/>
              <a:r>
                <a:rPr lang="zh-CN" altLang="en-US" sz="5400" b="1" dirty="0">
                  <a:solidFill>
                    <a:srgbClr val="5B7A7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中国瓷器短视频制作</a:t>
              </a:r>
            </a:p>
          </p:txBody>
        </p:sp>
        <p:cxnSp>
          <p:nvCxnSpPr>
            <p:cNvPr id="15" name="直接箭头连接符 14"/>
            <p:cNvCxnSpPr>
              <a:cxnSpLocks/>
            </p:cNvCxnSpPr>
            <p:nvPr/>
          </p:nvCxnSpPr>
          <p:spPr>
            <a:xfrm>
              <a:off x="4124" y="4504"/>
              <a:ext cx="12698" cy="0"/>
            </a:xfrm>
            <a:prstGeom prst="straightConnector1">
              <a:avLst/>
            </a:prstGeom>
            <a:ln w="19050">
              <a:solidFill>
                <a:srgbClr val="5B7A79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-21590" y="3932555"/>
            <a:ext cx="12223115" cy="180000"/>
          </a:xfrm>
          <a:prstGeom prst="rect">
            <a:avLst/>
          </a:prstGeom>
          <a:solidFill>
            <a:srgbClr val="83A29D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稻壳儿原创设计师【幻雨工作室】_2"/>
          <p:cNvSpPr txBox="1"/>
          <p:nvPr/>
        </p:nvSpPr>
        <p:spPr>
          <a:xfrm>
            <a:off x="670484" y="249332"/>
            <a:ext cx="73017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“</a:t>
            </a:r>
            <a:r>
              <a:rPr lang="zh-CN" altLang="en-US" b="1" dirty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十四五”职业教育国家规划教材（中等职业学校公共基础课程教材）</a:t>
            </a:r>
            <a:endParaRPr lang="en-US" altLang="zh-CN" b="1" dirty="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76" y="119557"/>
            <a:ext cx="599108" cy="599108"/>
          </a:xfrm>
          <a:prstGeom prst="rect">
            <a:avLst/>
          </a:prstGeom>
        </p:spPr>
      </p:pic>
      <p:pic>
        <p:nvPicPr>
          <p:cNvPr id="8" name="图片 7" descr="理工社logo矢量图-横排黑色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8205" y="6308725"/>
            <a:ext cx="2230755" cy="3556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48000" y="4869180"/>
            <a:ext cx="475663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任务 1　制作规划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816725" y="4869180"/>
            <a:ext cx="36855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</a:rPr>
              <a:t>2</a:t>
            </a:r>
            <a:r>
              <a:rPr lang="zh-CN" altLang="en-US" sz="2400" dirty="0">
                <a:solidFill>
                  <a:schemeClr val="bg1"/>
                </a:solidFill>
              </a:rPr>
              <a:t>　前期准备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48000" y="5522595"/>
            <a:ext cx="4107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</a:rPr>
              <a:t>3</a:t>
            </a:r>
            <a:r>
              <a:rPr lang="zh-CN" altLang="en-US" sz="2400" dirty="0">
                <a:solidFill>
                  <a:schemeClr val="bg1"/>
                </a:solidFill>
              </a:rPr>
              <a:t>　后期制作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1343660" y="2205000"/>
            <a:ext cx="9360340" cy="24480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3745" y="2637000"/>
            <a:ext cx="8820170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solidFill>
                  <a:srgbClr val="FFFFFF"/>
                </a:solidFill>
              </a:rPr>
              <a:t>完成前期准备工作后，小小开始后期制作，按照制作计划安排人员进行音频剪辑和视频剪辑，完成音画合成、影片包装。此时可以看到成片的大致效果，所以在这个阶段可能要根据张老师的意见反复修改，直至完成最终作品。</a:t>
            </a:r>
            <a:endParaRPr lang="zh-CN" altLang="en-US" sz="2000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10" name="矩形 9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任务描述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816" y="90"/>
              <a:ext cx="3987" cy="72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FF00"/>
                  </a:solidFill>
                  <a:sym typeface="+mn-ea"/>
                </a:rPr>
                <a:t>任务</a:t>
              </a:r>
              <a:r>
                <a:rPr lang="en-US" altLang="zh-CN" sz="2400" b="1" dirty="0">
                  <a:solidFill>
                    <a:srgbClr val="FFFF00"/>
                  </a:solidFill>
                  <a:sym typeface="+mn-ea"/>
                </a:rPr>
                <a:t>3     </a:t>
              </a:r>
              <a:r>
                <a:rPr lang="zh-CN" altLang="en-US" sz="2400" b="1" dirty="0">
                  <a:solidFill>
                    <a:srgbClr val="FFFF00"/>
                  </a:solidFill>
                  <a:sym typeface="+mn-ea"/>
                </a:rPr>
                <a:t>后期制作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1105535" y="1121258"/>
            <a:ext cx="10140315" cy="3269612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2089" y="1397846"/>
            <a:ext cx="9533890" cy="28079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期制作使用非线性编辑软件完成音画合成，剪辑时尽量使用实拍素材，根据配音剪辑、添加视频。没有实拍镜头对应则考虑使用图片表现内容，通常需要通过添加关键帧为图片制作简单的运动效果，让画面生动起来。此外，短片还应当有片头和片尾，解说词字幕，部分镜头还应当配有文字标注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初剪完成后反复查看整体效果，调整细节，再根据委托人意见进行修改，完成精剪。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任务分析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88DC4DC7-5CD1-C8A5-04CC-47BAE3A09DDA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BA6B57D-CA04-174F-AC7E-A92F6D2585E8}"/>
              </a:ext>
            </a:extLst>
          </p:cNvPr>
          <p:cNvSpPr txBox="1"/>
          <p:nvPr/>
        </p:nvSpPr>
        <p:spPr>
          <a:xfrm>
            <a:off x="5561364" y="5913539"/>
            <a:ext cx="163703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sym typeface="+mn-lt"/>
              </a:rPr>
              <a:t>任务路线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23C480B-3B3A-7964-E8F5-4C68A6FA0EC2}"/>
              </a:ext>
            </a:extLst>
          </p:cNvPr>
          <p:cNvGrpSpPr/>
          <p:nvPr/>
        </p:nvGrpSpPr>
        <p:grpSpPr>
          <a:xfrm>
            <a:off x="1620323" y="4770616"/>
            <a:ext cx="6422507" cy="766569"/>
            <a:chOff x="1684" y="5451"/>
            <a:chExt cx="10125" cy="778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D451B68-575F-7B87-4286-458BAD9EB1BF}"/>
                </a:ext>
              </a:extLst>
            </p:cNvPr>
            <p:cNvGrpSpPr/>
            <p:nvPr/>
          </p:nvGrpSpPr>
          <p:grpSpPr>
            <a:xfrm>
              <a:off x="5501" y="5511"/>
              <a:ext cx="2298" cy="710"/>
              <a:chOff x="5750" y="3117"/>
              <a:chExt cx="2298" cy="710"/>
            </a:xfrm>
          </p:grpSpPr>
          <p:sp>
            <p:nvSpPr>
              <p:cNvPr id="47" name="任意多边形 6">
                <a:extLst>
                  <a:ext uri="{FF2B5EF4-FFF2-40B4-BE49-F238E27FC236}">
                    <a16:creationId xmlns:a16="http://schemas.microsoft.com/office/drawing/2014/main" id="{85A95B23-C611-E5BA-236D-149279C6A657}"/>
                  </a:ext>
                </a:extLst>
              </p:cNvPr>
              <p:cNvSpPr/>
              <p:nvPr userDrawn="1"/>
            </p:nvSpPr>
            <p:spPr>
              <a:xfrm>
                <a:off x="5772" y="3141"/>
                <a:ext cx="2254" cy="655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48" name="标题 1">
                <a:extLst>
                  <a:ext uri="{FF2B5EF4-FFF2-40B4-BE49-F238E27FC236}">
                    <a16:creationId xmlns:a16="http://schemas.microsoft.com/office/drawing/2014/main" id="{9D0E7E70-0800-8F65-1C6A-312EEC83BC54}"/>
                  </a:ext>
                </a:extLst>
              </p:cNvPr>
              <p:cNvSpPr>
                <a:spLocks noGrp="1"/>
              </p:cNvSpPr>
              <p:nvPr/>
            </p:nvSpPr>
            <p:spPr>
              <a:xfrm>
                <a:off x="5750" y="3117"/>
                <a:ext cx="2298" cy="71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>
                  <a:defRPr sz="1800" b="1">
                    <a:solidFill>
                      <a:srgbClr val="1C9292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剪辑视频</a:t>
                </a:r>
              </a:p>
            </p:txBody>
          </p:sp>
        </p:grp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CFF2BC7C-F097-1B87-8BAB-A27FDB479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5" y="5535"/>
              <a:ext cx="968" cy="694"/>
            </a:xfrm>
            <a:prstGeom prst="rect">
              <a:avLst/>
            </a:prstGeom>
          </p:spPr>
        </p:pic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D8B5651-98A3-60E4-E663-CD5C311966F2}"/>
                </a:ext>
              </a:extLst>
            </p:cNvPr>
            <p:cNvGrpSpPr/>
            <p:nvPr/>
          </p:nvGrpSpPr>
          <p:grpSpPr>
            <a:xfrm>
              <a:off x="9273" y="5451"/>
              <a:ext cx="2536" cy="702"/>
              <a:chOff x="747" y="3237"/>
              <a:chExt cx="2798" cy="778"/>
            </a:xfrm>
          </p:grpSpPr>
          <p:sp>
            <p:nvSpPr>
              <p:cNvPr id="45" name="任意多边形 6">
                <a:extLst>
                  <a:ext uri="{FF2B5EF4-FFF2-40B4-BE49-F238E27FC236}">
                    <a16:creationId xmlns:a16="http://schemas.microsoft.com/office/drawing/2014/main" id="{621F24BF-0790-92C0-9895-23DCCAB84165}"/>
                  </a:ext>
                </a:extLst>
              </p:cNvPr>
              <p:cNvSpPr/>
              <p:nvPr/>
            </p:nvSpPr>
            <p:spPr>
              <a:xfrm>
                <a:off x="839" y="3286"/>
                <a:ext cx="2580" cy="72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46" name="标题 1">
                <a:extLst>
                  <a:ext uri="{FF2B5EF4-FFF2-40B4-BE49-F238E27FC236}">
                    <a16:creationId xmlns:a16="http://schemas.microsoft.com/office/drawing/2014/main" id="{078DDFD6-4364-3335-8EEC-ADF1A1D6CFF3}"/>
                  </a:ext>
                </a:extLst>
              </p:cNvPr>
              <p:cNvSpPr>
                <a:spLocks noGrp="1"/>
              </p:cNvSpPr>
              <p:nvPr/>
            </p:nvSpPr>
            <p:spPr>
              <a:xfrm>
                <a:off x="747" y="3237"/>
                <a:ext cx="2798" cy="766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>
                  <a:defRPr sz="1800" b="1">
                    <a:solidFill>
                      <a:srgbClr val="1C9292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影片包装</a:t>
                </a: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7DB9CF9-986A-D9FC-F626-3C40A211E27D}"/>
                </a:ext>
              </a:extLst>
            </p:cNvPr>
            <p:cNvGrpSpPr/>
            <p:nvPr/>
          </p:nvGrpSpPr>
          <p:grpSpPr>
            <a:xfrm>
              <a:off x="1684" y="5517"/>
              <a:ext cx="2469" cy="658"/>
              <a:chOff x="3733" y="3324"/>
              <a:chExt cx="3287" cy="729"/>
            </a:xfrm>
          </p:grpSpPr>
          <p:sp>
            <p:nvSpPr>
              <p:cNvPr id="43" name="任意多边形 6">
                <a:extLst>
                  <a:ext uri="{FF2B5EF4-FFF2-40B4-BE49-F238E27FC236}">
                    <a16:creationId xmlns:a16="http://schemas.microsoft.com/office/drawing/2014/main" id="{357232AA-CE10-0EAF-37A2-CFF4A6D02D2B}"/>
                  </a:ext>
                </a:extLst>
              </p:cNvPr>
              <p:cNvSpPr/>
              <p:nvPr userDrawn="1"/>
            </p:nvSpPr>
            <p:spPr>
              <a:xfrm>
                <a:off x="3812" y="3324"/>
                <a:ext cx="3059" cy="72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44" name="标题 1">
                <a:extLst>
                  <a:ext uri="{FF2B5EF4-FFF2-40B4-BE49-F238E27FC236}">
                    <a16:creationId xmlns:a16="http://schemas.microsoft.com/office/drawing/2014/main" id="{591D8BC2-5578-1EE5-C8CA-29496F4562A4}"/>
                  </a:ext>
                </a:extLst>
              </p:cNvPr>
              <p:cNvSpPr>
                <a:spLocks noGrp="1"/>
              </p:cNvSpPr>
              <p:nvPr/>
            </p:nvSpPr>
            <p:spPr>
              <a:xfrm>
                <a:off x="3733" y="3324"/>
                <a:ext cx="3287" cy="68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>
                  <a:defRPr sz="1800" b="1">
                    <a:solidFill>
                      <a:srgbClr val="1C9292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剪辑音频</a:t>
                </a:r>
              </a:p>
            </p:txBody>
          </p:sp>
        </p:grp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9F66F650-051C-5DD9-EC1C-76C14885E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2" y="5496"/>
              <a:ext cx="968" cy="694"/>
            </a:xfrm>
            <a:prstGeom prst="rect">
              <a:avLst/>
            </a:prstGeom>
          </p:spPr>
        </p:pic>
      </p:grpSp>
      <p:sp>
        <p:nvSpPr>
          <p:cNvPr id="49" name="任意多边形 6">
            <a:extLst>
              <a:ext uri="{FF2B5EF4-FFF2-40B4-BE49-F238E27FC236}">
                <a16:creationId xmlns:a16="http://schemas.microsoft.com/office/drawing/2014/main" id="{3F753563-F698-A06B-7129-0AF244A5E798}"/>
              </a:ext>
            </a:extLst>
          </p:cNvPr>
          <p:cNvSpPr/>
          <p:nvPr/>
        </p:nvSpPr>
        <p:spPr>
          <a:xfrm>
            <a:off x="8933682" y="4811288"/>
            <a:ext cx="1481952" cy="6533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0" name="标题 1">
            <a:extLst>
              <a:ext uri="{FF2B5EF4-FFF2-40B4-BE49-F238E27FC236}">
                <a16:creationId xmlns:a16="http://schemas.microsoft.com/office/drawing/2014/main" id="{F8659509-F0FA-2611-4DEF-29FBD36CCB3A}"/>
              </a:ext>
            </a:extLst>
          </p:cNvPr>
          <p:cNvSpPr>
            <a:spLocks noGrp="1"/>
          </p:cNvSpPr>
          <p:nvPr/>
        </p:nvSpPr>
        <p:spPr>
          <a:xfrm>
            <a:off x="8933682" y="4783853"/>
            <a:ext cx="1427627" cy="681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800" b="1">
                <a:solidFill>
                  <a:srgbClr val="1C929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b="0" kern="0" spc="100" dirty="0">
                <a:solidFill>
                  <a:schemeClr val="bg1"/>
                </a:solidFill>
                <a:uFillTx/>
                <a:cs typeface="Noto Sans S Chinese Medium" panose="020B0600000000000000" charset="-122"/>
                <a:sym typeface="+mn-ea"/>
              </a:rPr>
              <a:t>渲染输出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49B24457-4C9A-7331-68A5-5A0FA84DE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63" y="4821849"/>
            <a:ext cx="614023" cy="683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2044" y="2308507"/>
            <a:ext cx="6551930" cy="431165"/>
            <a:chOff x="756" y="1873"/>
            <a:chExt cx="10318" cy="679"/>
          </a:xfrm>
        </p:grpSpPr>
        <p:sp>
          <p:nvSpPr>
            <p:cNvPr id="11" name="文本框 10"/>
            <p:cNvSpPr txBox="1"/>
            <p:nvPr/>
          </p:nvSpPr>
          <p:spPr>
            <a:xfrm>
              <a:off x="1887" y="1873"/>
              <a:ext cx="9187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剪辑音频</a:t>
              </a:r>
              <a:endParaRPr sz="22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1</a:t>
              </a:r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18A404BF-1E2F-6B8F-0690-403455F60621}"/>
              </a:ext>
            </a:extLst>
          </p:cNvPr>
          <p:cNvSpPr/>
          <p:nvPr/>
        </p:nvSpPr>
        <p:spPr>
          <a:xfrm>
            <a:off x="863141" y="3001327"/>
            <a:ext cx="10581600" cy="3288146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2424C07-0461-AB9A-E905-4F30E903B63D}"/>
              </a:ext>
            </a:extLst>
          </p:cNvPr>
          <p:cNvSpPr txBox="1"/>
          <p:nvPr/>
        </p:nvSpPr>
        <p:spPr>
          <a:xfrm>
            <a:off x="1020445" y="3241426"/>
            <a:ext cx="10207980" cy="28079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配音，删除不需要或出错的部分，该操作可以在剪辑软件中完成。如果采用真人语音配音，可能同时录下所处环境的杂音，所以有时还需要对配音文件做降噪处理，在对音频质量要求不高的场合一般采用有损降噪的处理方式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）音频降噪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音频降噪操作分为两步，首先采集噪声样本，然后根据噪声特性降噪。以下操作步骤以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Adobe Audition 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为例。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8B74BDA-A0BA-18CD-D4BB-6FD42AC58051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6A0A998-D45A-6EB1-4044-C00669921AB3}"/>
              </a:ext>
            </a:extLst>
          </p:cNvPr>
          <p:cNvSpPr txBox="1"/>
          <p:nvPr/>
        </p:nvSpPr>
        <p:spPr>
          <a:xfrm>
            <a:off x="929957" y="1014380"/>
            <a:ext cx="10805160" cy="9665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ct val="150000"/>
              </a:lnSpc>
              <a:buClrTx/>
              <a:buSzTx/>
              <a:buNone/>
            </a:pPr>
            <a:r>
              <a:rPr lang="zh-CN" altLang="en-US" sz="2000" dirty="0"/>
              <a:t>有配音的短片，通常需要根据配音的内容来选择镜头，所以后期的第一步是对配音做处理，背景音乐和音效则可以在视频剪辑完成后再添加。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995545" y="1057700"/>
            <a:ext cx="10440013" cy="20160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220312" y="1269000"/>
            <a:ext cx="9976143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：打开软件，将需要降噪的音频拖拽到软件界面上；按住鼠标左键在只有噪声的区域左右拖拽，选择噪声范围；在菜单栏中执行“效果”→“降噪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恢复”→“捕捉噪声样本”命令。采集噪声样本如图所示。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5448000" y="6212377"/>
            <a:ext cx="2230733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采集噪声样本</a:t>
            </a:r>
            <a:endParaRPr lang="zh-CN" altLang="en-US" sz="1800" dirty="0"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D12DD87-B9F5-0ECF-6D92-E96F669B2FC7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101CEE9-D7B1-CF09-2F9A-0CBF3AE10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547" y="3196369"/>
            <a:ext cx="4978006" cy="283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5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20445" y="1550346"/>
            <a:ext cx="5795555" cy="401198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343660" y="1845000"/>
            <a:ext cx="5198469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：在菜单栏中执行“效果”→“降噪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恢复”→“降噪（处理）”命令，打开“效果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降噪”对话框设置降噪参数，单击“选择完整文件”按钮选择整段音频，单击“应用”按钮完成降噪。降噪完成后在菜单栏中执行“文件”→“导出”→“文件”命令，输出处理后的音频。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8904000" y="5791673"/>
            <a:ext cx="1675542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降噪</a:t>
            </a:r>
            <a:endParaRPr lang="zh-CN" altLang="en-US" sz="1800" dirty="0"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1A67D2D-8D35-3F15-6F28-99A9DF9731EF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A6EC4C7-BBDC-33DE-809B-B4F54EF52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368" y="1433020"/>
            <a:ext cx="4149036" cy="4011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4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743738" y="1294291"/>
            <a:ext cx="4727751" cy="4981162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983613" y="1606909"/>
            <a:ext cx="4248000" cy="41929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）建立项目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Adobe Premiere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，新建项目。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在菜单栏中执行“文件”→“新建”→“序列”命令，打开“新建序列”对话框，选择序列预设，根据要求选择“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HDV”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中的“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HDV 1080p25”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，输入序列名称，单击“确定”按钮完成项目的建立。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8201051" y="6169467"/>
            <a:ext cx="2414218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建立项目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354BB6E-2DB1-342A-4219-2634B7E09E2E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E22336-FFDA-EF4C-DB48-FF3425610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539" y="1287730"/>
            <a:ext cx="4885723" cy="478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0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40632" y="1046680"/>
            <a:ext cx="10296013" cy="1631482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60383" y="1138640"/>
            <a:ext cx="9864000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）剪辑解说词配音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：将解说词配音拖拽到音频轨道，选择工具栏中的“剃刀工具”，单击切割音频，音频轨道能够显示音频波形，使用“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+”“-”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键伸缩时间线以方便观察。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5520000" y="6296633"/>
            <a:ext cx="1440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>
                <a:sym typeface="+mn-lt"/>
              </a:rPr>
              <a:t>切割音频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9892A43-CAC5-2F55-C2BD-321700F95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579" y="2860407"/>
            <a:ext cx="5464841" cy="343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4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40632" y="1046680"/>
            <a:ext cx="10296013" cy="130232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60383" y="1138640"/>
            <a:ext cx="9864000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：使用“选择工具”选中不需要的部分，按“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Delete”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键删除，也可以在间隔的空白位置单击鼠标右键，在弹出的快捷菜单中选择“波纹删除”命令。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5160000" y="6241231"/>
            <a:ext cx="2160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删除不需要的部分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7B301A7-5EE1-1A54-1496-49D1907C3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781" y="2655334"/>
            <a:ext cx="4872438" cy="349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38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40632" y="1046680"/>
            <a:ext cx="10296013" cy="86612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60383" y="1138640"/>
            <a:ext cx="9864000" cy="499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：拼接音频，可以使用“选择工具”按住鼠标左键拖拽。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5304000" y="5857042"/>
            <a:ext cx="2160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拼接音频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29584B7-4C22-B629-38B8-BC568B306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228" y="2552831"/>
            <a:ext cx="6968932" cy="308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9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40632" y="1046680"/>
            <a:ext cx="10296013" cy="209432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60383" y="1138640"/>
            <a:ext cx="9864000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）添加音频转场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两段音频过渡自然，可以添加音频转场。单击软件界面左下方项目面板位置处的“效果”标签，展开“音频过渡”下的“交叉淡化”，可以看到音频转场效果。将音频转场效果拖拽到两段音频连接处，按空格键播放，试听效果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5304000" y="6117640"/>
            <a:ext cx="2160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音频转场效果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16B4067-2A1A-8D00-2BBF-63399DC6A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000" y="3232960"/>
            <a:ext cx="4552692" cy="278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6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17307" y="1989000"/>
            <a:ext cx="9557385" cy="3024050"/>
          </a:xfrm>
          <a:prstGeom prst="rect">
            <a:avLst/>
          </a:prstGeom>
          <a:solidFill>
            <a:srgbClr val="83A29D"/>
          </a:solidFill>
          <a:ln w="57150">
            <a:solidFill>
              <a:srgbClr val="A2B9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055370" y="405130"/>
            <a:ext cx="1875790" cy="593970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 dirty="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项目需求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620932" y="2558716"/>
            <a:ext cx="8896159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老师正在做关于中国传统文化的系列讲座，介绍中国瓷器时，需要制作一个宣传短片放在开讲前播放。为此，张老师特意委托小小制作短片。短片需要展示中国瓷器的历史、烧制流程、现状以及未来。短片的清晰度至少达到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720P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，采用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MP4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格式，时长控制在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分钟以内。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840322" y="1557000"/>
            <a:ext cx="3831368" cy="4271028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22259" y="1779361"/>
            <a:ext cx="3267493" cy="37312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）添加背景音乐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在新的音频轨道上添加符合主题风格的背景音乐。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背景音乐的音量应低于解说词配音的音量，总音量不能过大，通过时间线面板右侧的均衡器可以查看音量。音频合成如图所示。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C304EF2-D448-AAB4-44A8-6015F6EC7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071" y="1408800"/>
            <a:ext cx="6660878" cy="434722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2B8C9608-5842-5AEC-A23C-EA36D823DE81}"/>
              </a:ext>
            </a:extLst>
          </p:cNvPr>
          <p:cNvSpPr txBox="1"/>
          <p:nvPr/>
        </p:nvSpPr>
        <p:spPr>
          <a:xfrm>
            <a:off x="7968000" y="6112181"/>
            <a:ext cx="2160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音频合成</a:t>
            </a:r>
            <a:endParaRPr lang="zh-CN" altLang="en-US" sz="18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294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40631" y="1917000"/>
            <a:ext cx="10023368" cy="26514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469615" y="2531223"/>
            <a:ext cx="9203469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在时间线面板中选择音频片段，单击软件左上方区域的“效果控件”标签，调整“级别”参数就可以设置所选音频片段音量。“级别”参数默认开启关键帧，调整参数前需要关闭参数前的“切换动画”按钮。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</p:spTree>
    <p:extLst>
      <p:ext uri="{BB962C8B-B14F-4D97-AF65-F5344CB8AC3E}">
        <p14:creationId xmlns:p14="http://schemas.microsoft.com/office/powerpoint/2010/main" val="28660214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08090" y="1130629"/>
            <a:ext cx="6947535" cy="431165"/>
            <a:chOff x="756" y="1873"/>
            <a:chExt cx="10941" cy="679"/>
          </a:xfrm>
        </p:grpSpPr>
        <p:sp>
          <p:nvSpPr>
            <p:cNvPr id="11" name="文本框 10"/>
            <p:cNvSpPr txBox="1"/>
            <p:nvPr/>
          </p:nvSpPr>
          <p:spPr>
            <a:xfrm>
              <a:off x="1887" y="1873"/>
              <a:ext cx="9810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剪辑视频</a:t>
              </a:r>
              <a:endParaRPr sz="22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21" name="圆角矩形 105">
            <a:extLst>
              <a:ext uri="{FF2B5EF4-FFF2-40B4-BE49-F238E27FC236}">
                <a16:creationId xmlns:a16="http://schemas.microsoft.com/office/drawing/2014/main" id="{77E1E764-C97C-10B6-2580-118F01E4F577}"/>
              </a:ext>
            </a:extLst>
          </p:cNvPr>
          <p:cNvSpPr/>
          <p:nvPr/>
        </p:nvSpPr>
        <p:spPr>
          <a:xfrm>
            <a:off x="1020445" y="1772579"/>
            <a:ext cx="10296013" cy="2129298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5441D6-CE49-38EF-FD94-F9ED6F79D4C9}"/>
              </a:ext>
            </a:extLst>
          </p:cNvPr>
          <p:cNvSpPr txBox="1"/>
          <p:nvPr/>
        </p:nvSpPr>
        <p:spPr>
          <a:xfrm>
            <a:off x="1236451" y="1874530"/>
            <a:ext cx="9864000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）视频剪辑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整段素材拖拽到时间线面板的视频轨道上，选择工具栏中的“剃刀工具”，切割视频素材，删除不需要的视频片段，再根据解说词内容，将需要的部分拼接到一起。画面显示的内容应当与解说词描述的内容一致，音画对位如图所示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3D67451-30C8-C3F5-CBE8-F7E5DDFDC58D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9BBB565-E49E-CDE7-BF7A-D1755C89C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000" y="4084122"/>
            <a:ext cx="6294180" cy="249964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BF5AFE03-B9B8-8EEB-52FE-9E1786B424BB}"/>
              </a:ext>
            </a:extLst>
          </p:cNvPr>
          <p:cNvSpPr txBox="1"/>
          <p:nvPr/>
        </p:nvSpPr>
        <p:spPr>
          <a:xfrm>
            <a:off x="9142561" y="5111943"/>
            <a:ext cx="2160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音画对位</a:t>
            </a:r>
            <a:endParaRPr lang="zh-CN" altLang="en-US" sz="18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220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992845" y="1042615"/>
            <a:ext cx="10575155" cy="1954385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92290" y="1269000"/>
            <a:ext cx="10176263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使用素材源监视器剪辑视频效率更高。双击左下方项目面板里的素材，打开素材源监视器，在素材源监视器里使用“标记入点”和“标记出点”工具截取素材中需要的片段，拖拽到视频轨道中，如图所示。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6248234" y="6309000"/>
            <a:ext cx="4248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使用素材源监视器剪辑视频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8F2D0FA-E65D-7608-FF30-A97575D46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00" y="2416907"/>
            <a:ext cx="5558886" cy="370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52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20445" y="1053001"/>
            <a:ext cx="10575155" cy="14400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92290" y="1269000"/>
            <a:ext cx="10176263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完成全部视频素材的剪辑，缺少与解说词匹配的视频素材时，可以用图片填充空缺部分，为图片添加动画制造运动效果。视频剪辑结果如图所示。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5376000" y="6236998"/>
            <a:ext cx="4248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视频剪辑结果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AD46621-582B-A430-8D6F-2A1589E4F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000" y="2627282"/>
            <a:ext cx="9320660" cy="3347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6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984048" y="1881000"/>
            <a:ext cx="10575155" cy="3095999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83493" y="2357227"/>
            <a:ext cx="10176263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）制作动画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较为简单的动画是制作素材基本参数的关键帧动画。为图片添加缩放、位移、旋转等效果，能使画面更生动。关键帧动画只需要记录动画初始和结束状态，中间的运动过程由软件自动生成。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</p:spTree>
    <p:extLst>
      <p:ext uri="{BB962C8B-B14F-4D97-AF65-F5344CB8AC3E}">
        <p14:creationId xmlns:p14="http://schemas.microsoft.com/office/powerpoint/2010/main" val="37765028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20445" y="1053000"/>
            <a:ext cx="10575155" cy="1799999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92290" y="1269000"/>
            <a:ext cx="10176263" cy="1422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：在时间线面板中选择需要制作动画的素材，在左上方的效果控件面板中可以查看素材的基本参数。单击“缩放”和“位移”参数前的“切换动画”按钮，自动生成关键帧，记录当前状态。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6744000" y="6152044"/>
            <a:ext cx="4248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记录当前状态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B91900-2301-32EA-1994-0F8208ECB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243" y="2509830"/>
            <a:ext cx="6860008" cy="358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4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20446" y="1053001"/>
            <a:ext cx="10151110" cy="15840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92290" y="1269000"/>
            <a:ext cx="9979265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：将时间指针移动到动画结束的时间节点，修改“缩放”和“位移”参数，自动生成新的关键帧，记录运动结束状态。单击空格键，查看动画效果。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4656000" y="6309000"/>
            <a:ext cx="4248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记录运动结束状态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9F6EF1-2670-2F18-0105-F347FBD20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000" y="2794150"/>
            <a:ext cx="5825803" cy="335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7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825689" y="1578194"/>
            <a:ext cx="5698943" cy="4408942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098490" y="1845000"/>
            <a:ext cx="5314467" cy="37312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）添加视频转场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为了保证镜头间的衔接过渡自然，可以适当添加视频转场。视频转场在左下方效果面板中的“视频过渡”文件夹里，“溶解”里的“白场过渡”“黑场过渡”“交叉溶解”是最常用的转场效果。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与添加音频转场相同，添加视频转场只需要直接将其拖拽到两个视频片段连接处即可。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8904000" y="5535235"/>
            <a:ext cx="1944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转场效果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57A523E-6A23-4B85-40CB-81F025599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954" y="1917000"/>
            <a:ext cx="4682924" cy="337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1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20445" y="1448887"/>
            <a:ext cx="6947535" cy="431165"/>
            <a:chOff x="756" y="1873"/>
            <a:chExt cx="10941" cy="679"/>
          </a:xfrm>
        </p:grpSpPr>
        <p:sp>
          <p:nvSpPr>
            <p:cNvPr id="11" name="文本框 10"/>
            <p:cNvSpPr txBox="1"/>
            <p:nvPr/>
          </p:nvSpPr>
          <p:spPr>
            <a:xfrm>
              <a:off x="1887" y="1873"/>
              <a:ext cx="9810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影片包装</a:t>
              </a:r>
              <a:endParaRPr sz="22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21" name="圆角矩形 105">
            <a:extLst>
              <a:ext uri="{FF2B5EF4-FFF2-40B4-BE49-F238E27FC236}">
                <a16:creationId xmlns:a16="http://schemas.microsoft.com/office/drawing/2014/main" id="{77E1E764-C97C-10B6-2580-118F01E4F577}"/>
              </a:ext>
            </a:extLst>
          </p:cNvPr>
          <p:cNvSpPr/>
          <p:nvPr/>
        </p:nvSpPr>
        <p:spPr>
          <a:xfrm>
            <a:off x="1020445" y="2539654"/>
            <a:ext cx="10368000" cy="2992851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5441D6-CE49-38EF-FD94-F9ED6F79D4C9}"/>
              </a:ext>
            </a:extLst>
          </p:cNvPr>
          <p:cNvSpPr txBox="1"/>
          <p:nvPr/>
        </p:nvSpPr>
        <p:spPr>
          <a:xfrm>
            <a:off x="1186296" y="2906585"/>
            <a:ext cx="9890979" cy="2346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影片包装是指给剪辑好的影片进行调色，添加片头片尾、解说词字幕和标注等内容。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）添加片头字幕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字幕主要包括解说词字幕、片头字幕和片尾字幕。片头字幕展示片名，片尾字幕通常使用滚动方式列出工作人员名单。字幕通常使用剪辑软件制作，解说词字数较多时，可以使用字幕工具软件制作。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EAF16FC-1523-7633-6C91-7435C5340834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</p:spTree>
    <p:extLst>
      <p:ext uri="{BB962C8B-B14F-4D97-AF65-F5344CB8AC3E}">
        <p14:creationId xmlns:p14="http://schemas.microsoft.com/office/powerpoint/2010/main" val="2416385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750389" y="1265260"/>
            <a:ext cx="6625326" cy="4819322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项目分析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022104" y="1510392"/>
            <a:ext cx="6081896" cy="41929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小接到项目后，首先与张老师沟通，了解制作的具体需求，进行初步分析，拟定项目实施计划，保证涉及的描述翔实准确；然后根据需求拟定详细制作计划，做好人员和任务安排，收集资料，编写文稿和分镜头脚本；接下来按照制作计划收集和整理音频、视频素材；完成前期准备后按分镜头脚本进行后期制作，包括音频剪辑、视频剪辑和音画合成；最后输出成片。在项目进行过程中，小小需要不断与张老师沟通，及时根据反馈的意见进行修改、调整。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92000" y="5567283"/>
            <a:ext cx="1198515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项目结构</a:t>
            </a:r>
            <a:endParaRPr lang="zh-CN" altLang="en-US" sz="1800" dirty="0">
              <a:sym typeface="+mn-lt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913AB077-9EAF-E6A4-A857-90189C60A0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8092437"/>
              </p:ext>
            </p:extLst>
          </p:nvPr>
        </p:nvGraphicFramePr>
        <p:xfrm>
          <a:off x="7272905" y="980071"/>
          <a:ext cx="4680000" cy="5009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1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圆角矩形 105">
            <a:extLst>
              <a:ext uri="{FF2B5EF4-FFF2-40B4-BE49-F238E27FC236}">
                <a16:creationId xmlns:a16="http://schemas.microsoft.com/office/drawing/2014/main" id="{77E1E764-C97C-10B6-2580-118F01E4F577}"/>
              </a:ext>
            </a:extLst>
          </p:cNvPr>
          <p:cNvSpPr/>
          <p:nvPr/>
        </p:nvSpPr>
        <p:spPr>
          <a:xfrm>
            <a:off x="624000" y="1791780"/>
            <a:ext cx="5328530" cy="386922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5441D6-CE49-38EF-FD94-F9ED6F79D4C9}"/>
              </a:ext>
            </a:extLst>
          </p:cNvPr>
          <p:cNvSpPr txBox="1"/>
          <p:nvPr/>
        </p:nvSpPr>
        <p:spPr>
          <a:xfrm>
            <a:off x="881716" y="2091583"/>
            <a:ext cx="4910721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里使用“旧版标题”制作片头字幕。在菜单栏中执行“文件”→“新建”→“旧版标题”命令，打开字幕面板。使用左侧“文字工具”，单击画面，在出现的文字输入框中输入片名，在右侧区域调整文字属性，也可以选择下方预设。片头字幕如图所示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D9A51D-EF4D-DD5E-D5E7-21DC33DFCDBA}"/>
              </a:ext>
            </a:extLst>
          </p:cNvPr>
          <p:cNvSpPr txBox="1"/>
          <p:nvPr/>
        </p:nvSpPr>
        <p:spPr>
          <a:xfrm>
            <a:off x="7119466" y="5659535"/>
            <a:ext cx="3888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　片头字幕</a:t>
            </a:r>
            <a:endParaRPr lang="zh-CN" altLang="en-US" sz="1800" dirty="0"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EAF16FC-1523-7633-6C91-7435C5340834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AC6CBAE-70DC-8CCD-7312-01C12F0BA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00" y="1766505"/>
            <a:ext cx="5502933" cy="368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93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20446" y="1053001"/>
            <a:ext cx="10151110" cy="15840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92290" y="1269000"/>
            <a:ext cx="9979265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）添加解说词字幕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解说词字幕通常使用白字黑边或白字阴影，居中放置，去掉句末标点。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4656000" y="6202680"/>
            <a:ext cx="1872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解说词字幕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8AB85AB-B6C8-CFD7-CA68-BE4D85F69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00" y="2905777"/>
            <a:ext cx="4734155" cy="294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1015142" y="1475039"/>
            <a:ext cx="10151110" cy="3671999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269303" y="1907064"/>
            <a:ext cx="9661014" cy="28079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）影片调色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影片调色包括将不同镜头的色调调为相同、根据题材调整整体色调。如有需要，还可以进行二级调色。在效果面板里找到“视频效果”→“颜色校正”→“</a:t>
            </a:r>
            <a:r>
              <a:rPr lang="en-US" altLang="zh-CN" sz="2000" kern="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Lumetri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颜色”选项，拖拽到需要调色的视频片段上，在效果控件面板里就可以查看调色的各项参数。影片调色如图所示。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一般情况下只需要对色调、对比度、饱和度等做简单调整。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</p:spTree>
    <p:extLst>
      <p:ext uri="{BB962C8B-B14F-4D97-AF65-F5344CB8AC3E}">
        <p14:creationId xmlns:p14="http://schemas.microsoft.com/office/powerpoint/2010/main" val="13163858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5313430" y="6126480"/>
            <a:ext cx="1872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影片调色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46740A9-7701-5414-19DB-49BC1924D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00" y="1125000"/>
            <a:ext cx="8946861" cy="46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8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27325" y="1232252"/>
            <a:ext cx="6947535" cy="431165"/>
            <a:chOff x="756" y="1873"/>
            <a:chExt cx="10941" cy="679"/>
          </a:xfrm>
        </p:grpSpPr>
        <p:sp>
          <p:nvSpPr>
            <p:cNvPr id="11" name="文本框 10"/>
            <p:cNvSpPr txBox="1"/>
            <p:nvPr/>
          </p:nvSpPr>
          <p:spPr>
            <a:xfrm>
              <a:off x="1887" y="1873"/>
              <a:ext cx="9810" cy="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kern="0" spc="300" dirty="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渲染输出</a:t>
              </a:r>
              <a:endParaRPr sz="2200" b="1" kern="0" spc="300" dirty="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21" name="圆角矩形 105">
            <a:extLst>
              <a:ext uri="{FF2B5EF4-FFF2-40B4-BE49-F238E27FC236}">
                <a16:creationId xmlns:a16="http://schemas.microsoft.com/office/drawing/2014/main" id="{77E1E764-C97C-10B6-2580-118F01E4F577}"/>
              </a:ext>
            </a:extLst>
          </p:cNvPr>
          <p:cNvSpPr/>
          <p:nvPr/>
        </p:nvSpPr>
        <p:spPr>
          <a:xfrm>
            <a:off x="754380" y="2101974"/>
            <a:ext cx="5724215" cy="4144851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5441D6-CE49-38EF-FD94-F9ED6F79D4C9}"/>
              </a:ext>
            </a:extLst>
          </p:cNvPr>
          <p:cNvSpPr txBox="1"/>
          <p:nvPr/>
        </p:nvSpPr>
        <p:spPr>
          <a:xfrm>
            <a:off x="988337" y="2282949"/>
            <a:ext cx="5166043" cy="37312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）保存项目文件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在制作过程中需要随时进行保存操作，使用菜单栏中“文件”菜单中的“保存”或“另存为”命令即可。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粗剪完成后，在送交成片前还需要反复调整修改，此时要特别注意保存项目文件，每次修改后都应当使用“另存为”命令保存一个新文件，如图所示。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EAF16FC-1523-7633-6C91-7435C5340834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D946C0E-5C1B-F84C-A46B-097046A52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0" y="2493000"/>
            <a:ext cx="4438967" cy="32400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9EF3C5C-2223-D2C7-4161-67D59C8732E7}"/>
              </a:ext>
            </a:extLst>
          </p:cNvPr>
          <p:cNvSpPr txBox="1"/>
          <p:nvPr/>
        </p:nvSpPr>
        <p:spPr>
          <a:xfrm>
            <a:off x="8688000" y="6032223"/>
            <a:ext cx="1872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保存项目文件</a:t>
            </a:r>
            <a:endParaRPr lang="zh-CN" altLang="en-US" sz="18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759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圆角矩形 105">
            <a:extLst>
              <a:ext uri="{FF2B5EF4-FFF2-40B4-BE49-F238E27FC236}">
                <a16:creationId xmlns:a16="http://schemas.microsoft.com/office/drawing/2014/main" id="{25C88788-0789-FCDA-BF76-734E648D592F}"/>
              </a:ext>
            </a:extLst>
          </p:cNvPr>
          <p:cNvSpPr/>
          <p:nvPr/>
        </p:nvSpPr>
        <p:spPr>
          <a:xfrm>
            <a:off x="965835" y="1341000"/>
            <a:ext cx="10151110" cy="4535999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E44E8FF-DD55-623B-427B-3B6C38EC1F19}"/>
              </a:ext>
            </a:extLst>
          </p:cNvPr>
          <p:cNvSpPr txBox="1"/>
          <p:nvPr/>
        </p:nvSpPr>
        <p:spPr>
          <a:xfrm>
            <a:off x="1137678" y="1845000"/>
            <a:ext cx="9799711" cy="32696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）调整整体效果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检查视频、音频细节，完整播放，从整体效果方面查验。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）输出成片</a:t>
            </a: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执行菜单栏中的“文件”→“导出”→“媒体”命令，打开“导出设置”对话框。“格式”选择“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H264”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，输出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MP4 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文件；预设选择“匹配源 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高比特率”，输出视频参数将与序列设置一致，如需手动设置，可以在下方“视频”“音频”标签里修改；“输出名称”处可以为视频命名，选择保存位置。最后单击“导出”按钮渲染成片。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</p:spTree>
    <p:extLst>
      <p:ext uri="{BB962C8B-B14F-4D97-AF65-F5344CB8AC3E}">
        <p14:creationId xmlns:p14="http://schemas.microsoft.com/office/powerpoint/2010/main" val="246150991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FA57B29D-A997-C017-2CAA-526BF022BD02}"/>
              </a:ext>
            </a:extLst>
          </p:cNvPr>
          <p:cNvSpPr txBox="1"/>
          <p:nvPr/>
        </p:nvSpPr>
        <p:spPr>
          <a:xfrm>
            <a:off x="5160000" y="6202680"/>
            <a:ext cx="187200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ym typeface="+mn-lt"/>
              </a:rPr>
              <a:t>　渲染成片</a:t>
            </a:r>
            <a:endParaRPr lang="zh-CN" altLang="en-US" sz="1800" dirty="0"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3CE1C5-D394-D749-E14F-23347A1E9C75}"/>
              </a:ext>
            </a:extLst>
          </p:cNvPr>
          <p:cNvSpPr txBox="1"/>
          <p:nvPr/>
        </p:nvSpPr>
        <p:spPr>
          <a:xfrm>
            <a:off x="9408160" y="57150"/>
            <a:ext cx="253174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</a:t>
            </a:r>
            <a:r>
              <a:rPr lang="en-US" altLang="zh-CN" sz="2400" b="1" dirty="0">
                <a:solidFill>
                  <a:srgbClr val="FFFF00"/>
                </a:solidFill>
                <a:sym typeface="+mn-ea"/>
              </a:rPr>
              <a:t>3     </a:t>
            </a:r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后期制作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36BF55-ECC7-8681-34D3-06259F415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000" y="943763"/>
            <a:ext cx="6764653" cy="513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85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项目分享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29385" y="3790315"/>
            <a:ext cx="9500870" cy="993140"/>
            <a:chOff x="2069" y="7926"/>
            <a:chExt cx="14962" cy="1564"/>
          </a:xfrm>
        </p:grpSpPr>
        <p:sp>
          <p:nvSpPr>
            <p:cNvPr id="31" name="矩形 30"/>
            <p:cNvSpPr/>
            <p:nvPr/>
          </p:nvSpPr>
          <p:spPr>
            <a:xfrm>
              <a:off x="4613" y="7928"/>
              <a:ext cx="12411" cy="1562"/>
            </a:xfrm>
            <a:prstGeom prst="rect">
              <a:avLst/>
            </a:prstGeom>
            <a:solidFill>
              <a:srgbClr val="1E887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069" y="7926"/>
              <a:ext cx="2544" cy="1563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2343" y="8238"/>
              <a:ext cx="200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dist"/>
              <a:r>
                <a:rPr lang="zh-CN" sz="2800" b="1" spc="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方案</a:t>
              </a:r>
              <a:r>
                <a:rPr lang="en-US" altLang="zh-CN" sz="2800" b="1" spc="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960" y="8044"/>
              <a:ext cx="12071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457200" fontAlgn="auto"/>
              <a:r>
                <a:rPr lang="zh-CN" altLang="en-US" sz="2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由学生代表与指导教师组成项目评审组，各工作团队制作汇报材料并进行答辩。</a:t>
              </a:r>
              <a:endParaRPr lang="zh-CN" altLang="en-US" sz="2200" b="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27480" y="2117090"/>
            <a:ext cx="9500870" cy="993140"/>
            <a:chOff x="2069" y="7926"/>
            <a:chExt cx="14962" cy="1564"/>
          </a:xfrm>
        </p:grpSpPr>
        <p:sp>
          <p:nvSpPr>
            <p:cNvPr id="5" name="矩形 4"/>
            <p:cNvSpPr/>
            <p:nvPr/>
          </p:nvSpPr>
          <p:spPr>
            <a:xfrm>
              <a:off x="4613" y="7928"/>
              <a:ext cx="12411" cy="1562"/>
            </a:xfrm>
            <a:prstGeom prst="rect">
              <a:avLst/>
            </a:prstGeom>
            <a:solidFill>
              <a:srgbClr val="1E887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069" y="7926"/>
              <a:ext cx="2544" cy="1563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343" y="8238"/>
              <a:ext cx="200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dist"/>
              <a:r>
                <a:rPr lang="zh-CN" sz="2800" b="1" spc="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方案</a:t>
              </a:r>
              <a:r>
                <a:rPr lang="en-US" altLang="zh-CN" sz="2800" b="1" spc="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60" y="8044"/>
              <a:ext cx="12071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457200" fontAlgn="auto"/>
              <a:r>
                <a:rPr lang="zh-CN" altLang="en-US" sz="2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各工作团队展示交流项目，谈谈自己的心得体会，并选派代表分享交流。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项目评价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52450" y="1269365"/>
            <a:ext cx="1111059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ts val="28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>
                <a:solidFill>
                  <a:srgbClr val="F657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根据项目完成情况填涂表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52936276"/>
              </p:ext>
            </p:extLst>
          </p:nvPr>
        </p:nvGraphicFramePr>
        <p:xfrm>
          <a:off x="1848000" y="2008920"/>
          <a:ext cx="9079380" cy="4319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3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3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22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397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</a:t>
                      </a:r>
                      <a:r>
                        <a:rPr lang="en-US" altLang="zh-CN" sz="2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</a:t>
                      </a:r>
                      <a:r>
                        <a:rPr lang="zh-CN" altLang="en-US" sz="2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别</a:t>
                      </a:r>
                    </a:p>
                  </a:txBody>
                  <a:tcPr anchor="ctr">
                    <a:solidFill>
                      <a:srgbClr val="83A29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内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容</a:t>
                      </a:r>
                    </a:p>
                  </a:txBody>
                  <a:tcPr anchor="ctr">
                    <a:solidFill>
                      <a:srgbClr val="83A29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评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</a:t>
                      </a:r>
                    </a:p>
                  </a:txBody>
                  <a:tcPr anchor="ctr">
                    <a:solidFill>
                      <a:srgbClr val="83A2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397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项目质量</a:t>
                      </a:r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dirty="0"/>
                        <a:t>1. 各个任务的评价汇总</a:t>
                      </a:r>
                    </a:p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dirty="0"/>
                        <a:t>2. 项目完成质量</a:t>
                      </a:r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☆☆☆</a:t>
                      </a:r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397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团队协作</a:t>
                      </a:r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1600" dirty="0"/>
                        <a:t>1. 团队分工、协作机制及合作效果</a:t>
                      </a:r>
                    </a:p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1600" dirty="0"/>
                        <a:t>2. 协作创新情况</a:t>
                      </a:r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☆☆☆</a:t>
                      </a:r>
                      <a:endParaRPr lang="zh-CN" altLang="en-US"/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397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职业规范</a:t>
                      </a:r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1600" dirty="0"/>
                        <a:t>1. 项目管理、实施环境规范</a:t>
                      </a:r>
                    </a:p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None/>
                      </a:pPr>
                      <a:r>
                        <a:rPr lang="zh-CN" altLang="en-US" sz="1600" dirty="0"/>
                        <a:t>2. 项目实施过程、相关文档的规范</a:t>
                      </a:r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☆☆☆</a:t>
                      </a:r>
                      <a:endParaRPr lang="zh-CN" altLang="en-US"/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397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建议</a:t>
                      </a:r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600"/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/>
                    </a:p>
                  </a:txBody>
                  <a:tcPr anchor="ctr">
                    <a:solidFill>
                      <a:srgbClr val="E4EB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084441" y="1917000"/>
            <a:ext cx="10223850" cy="3240493"/>
          </a:xfrm>
          <a:prstGeom prst="rect">
            <a:avLst/>
          </a:prstGeom>
          <a:solidFill>
            <a:srgbClr val="83A29D"/>
          </a:solidFill>
          <a:ln w="69850" cap="flat" cmpd="sng" algn="ctr">
            <a:solidFill>
              <a:srgbClr val="A2B9B5"/>
            </a:solidFill>
            <a:prstDash val="solid"/>
          </a:ln>
          <a:effectLst>
            <a:outerShdw blurRad="152400" dist="38100" dir="810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项目总结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16000" y="2349000"/>
            <a:ext cx="9743440" cy="2346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本项目依据行动导向理念，将行业中的制作短片的典型工作过程转化为项目学习内容，共分为“制作规划”“前期准备”“后期制作”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任务。在“制作规划”任务中介绍了如何沟通客户，根据制作需求制定拍摄计划，编写文稿和分镜头脚本；在“前期准备”任务中介绍了如何收集音频、视频素材，并对素材整理归类；在“后期制作”任务中介绍如何剪辑制作、合成输出短片，以及如何保存工程文件。</a:t>
            </a:r>
          </a:p>
        </p:txBody>
      </p: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学习目标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93265" y="2061000"/>
            <a:ext cx="7990840" cy="2807970"/>
            <a:chOff x="4155" y="1100"/>
            <a:chExt cx="12584" cy="4422"/>
          </a:xfrm>
        </p:grpSpPr>
        <p:grpSp>
          <p:nvGrpSpPr>
            <p:cNvPr id="2" name="组合 1"/>
            <p:cNvGrpSpPr/>
            <p:nvPr/>
          </p:nvGrpSpPr>
          <p:grpSpPr>
            <a:xfrm>
              <a:off x="4227" y="1100"/>
              <a:ext cx="11669" cy="4422"/>
              <a:chOff x="1787" y="1285"/>
              <a:chExt cx="9907" cy="4422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787" y="1285"/>
                <a:ext cx="9907" cy="0"/>
              </a:xfrm>
              <a:prstGeom prst="line">
                <a:avLst/>
              </a:prstGeom>
              <a:ln w="12700">
                <a:solidFill>
                  <a:srgbClr val="5B7A7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787" y="5707"/>
                <a:ext cx="9907" cy="0"/>
              </a:xfrm>
              <a:prstGeom prst="line">
                <a:avLst/>
              </a:prstGeom>
              <a:ln w="12700">
                <a:solidFill>
                  <a:srgbClr val="5B7A7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7"/>
            <p:cNvSpPr txBox="1">
              <a:spLocks noChangeArrowheads="1"/>
            </p:cNvSpPr>
            <p:nvPr/>
          </p:nvSpPr>
          <p:spPr bwMode="auto">
            <a:xfrm>
              <a:off x="4155" y="1595"/>
              <a:ext cx="12584" cy="3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hangingPunct="0">
                <a:buFontTx/>
                <a:buNone/>
              </a:pPr>
              <a:r>
                <a:rPr lang="en-US" altLang="zh-CN" sz="2000" kern="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• </a:t>
              </a:r>
              <a:r>
                <a:rPr lang="zh-CN" altLang="en-US" sz="2000" kern="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能了解制作需求，制定制作计划，编写文稿和分镜头脚本。</a:t>
              </a:r>
              <a:endParaRPr lang="en-US" altLang="zh-CN" sz="2000" kern="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l" hangingPunct="0">
                <a:buFontTx/>
                <a:buNone/>
              </a:pPr>
              <a:endParaRPr lang="zh-CN" altLang="en-US" sz="2000" kern="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l" hangingPunct="0">
                <a:buFontTx/>
                <a:buNone/>
              </a:pPr>
              <a:r>
                <a:rPr lang="en-US" altLang="zh-CN" sz="2000" kern="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• </a:t>
              </a:r>
              <a:r>
                <a:rPr lang="zh-CN" altLang="en-US" sz="2000" kern="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能收集和整理音频、视频素材，并且能对素材进行基本加工。</a:t>
              </a:r>
              <a:endParaRPr lang="en-US" altLang="zh-CN" sz="2000" kern="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l" hangingPunct="0">
                <a:buFontTx/>
                <a:buNone/>
              </a:pPr>
              <a:endParaRPr lang="zh-CN" altLang="en-US" sz="2000" kern="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l" hangingPunct="0">
                <a:buFontTx/>
                <a:buNone/>
              </a:pPr>
              <a:r>
                <a:rPr lang="en-US" altLang="zh-CN" sz="2000" kern="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• </a:t>
              </a:r>
              <a:r>
                <a:rPr lang="zh-CN" altLang="en-US" sz="2000" kern="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会使用主流多媒体制作软件完成音视频剪辑、音画合成、渲染输出。</a:t>
              </a:r>
              <a:endParaRPr lang="en-US" altLang="zh-CN" sz="2000" kern="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l" hangingPunct="0">
                <a:buFontTx/>
                <a:buNone/>
              </a:pPr>
              <a:endParaRPr lang="zh-CN" altLang="en-US" sz="2000" kern="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l" hangingPunct="0">
                <a:buFontTx/>
                <a:buNone/>
              </a:pPr>
              <a:r>
                <a:rPr lang="en-US" altLang="zh-CN" sz="2000" kern="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• </a:t>
              </a:r>
              <a:r>
                <a:rPr lang="zh-CN" altLang="en-US" sz="2000" kern="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能根据任务要求合理安排人员，具备团队协作能力。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639060" y="2234565"/>
            <a:ext cx="7632065" cy="788035"/>
          </a:xfrm>
          <a:prstGeom prst="roundRect">
            <a:avLst/>
          </a:prstGeom>
          <a:solidFill>
            <a:srgbClr val="22B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/>
              <a:t>制作建党周年庆祝宣传视频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0" y="4173220"/>
            <a:ext cx="12217400" cy="2698750"/>
          </a:xfrm>
          <a:prstGeom prst="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22750" y="1701165"/>
            <a:ext cx="46786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1500" b="1" spc="300" dirty="0">
                <a:solidFill>
                  <a:srgbClr val="5B7A7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谢谢！</a:t>
            </a:r>
            <a:endParaRPr lang="zh-CN" altLang="en-US" sz="11500" b="1" spc="300" dirty="0">
              <a:solidFill>
                <a:srgbClr val="5B7A7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21590" y="3932555"/>
            <a:ext cx="12223115" cy="180000"/>
          </a:xfrm>
          <a:prstGeom prst="rect">
            <a:avLst/>
          </a:prstGeom>
          <a:solidFill>
            <a:srgbClr val="83A29D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理工社logo矢量图-横排黑色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" y="189230"/>
            <a:ext cx="276034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523240" y="2117090"/>
            <a:ext cx="6857365" cy="2624455"/>
          </a:xfrm>
          <a:prstGeom prst="rect">
            <a:avLst/>
          </a:prstGeom>
          <a:solidFill>
            <a:srgbClr val="5B7A7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664200" y="2205355"/>
            <a:ext cx="453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657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制作规划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167755" y="3213100"/>
            <a:ext cx="4665980" cy="1954530"/>
            <a:chOff x="9713" y="5060"/>
            <a:chExt cx="7348" cy="3078"/>
          </a:xfrm>
        </p:grpSpPr>
        <p:sp>
          <p:nvSpPr>
            <p:cNvPr id="27" name="文本框 26"/>
            <p:cNvSpPr txBox="1"/>
            <p:nvPr/>
          </p:nvSpPr>
          <p:spPr>
            <a:xfrm>
              <a:off x="10054" y="5060"/>
              <a:ext cx="7007" cy="3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任务描述</a:t>
              </a: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任务分析</a:t>
              </a:r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800" dirty="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任务实施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713" y="562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713" y="664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13" y="7668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792220" y="1772920"/>
            <a:ext cx="4718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任务1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545840" y="1465580"/>
            <a:ext cx="1034415" cy="2755265"/>
            <a:chOff x="5584" y="2308"/>
            <a:chExt cx="1629" cy="4339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5614" y="5967"/>
              <a:ext cx="6" cy="68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584" y="6647"/>
              <a:ext cx="604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543" y="2338"/>
              <a:ext cx="670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194" y="2308"/>
              <a:ext cx="0" cy="57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1624647" y="2133000"/>
            <a:ext cx="8942705" cy="295200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2000" y="2349000"/>
            <a:ext cx="8359140" cy="2346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小与张老师沟通并协商、研讨短片的主题、内容、时长、播放环境等具体制作要素，确定整体风格。意见达成一致后，小小与制作人员共同拟定制作计划，规划每个阶段的具体内容和时间节点，划分任务并做好人员安排。此外，小小还需要提供文稿交张老师审核，并根据文稿编写解说词（配音稿）和分镜头脚本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10" name="矩形 9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任务描述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594" y="109"/>
              <a:ext cx="4095" cy="72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FFFF00"/>
                  </a:solidFill>
                  <a:sym typeface="+mn-ea"/>
                </a:rPr>
                <a:t>任务1      制作规划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1074222" y="1096717"/>
            <a:ext cx="10043555" cy="3311799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13867" y="1297717"/>
            <a:ext cx="9189540" cy="28079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短片制作是一个系统工程，需要事先统筹规划，根据委托人的具体要求制定制作计划，做好整体安排，制作计划主要包括每个任务的时间安排和人员分配。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稿和配音稿有一定区别，文稿要体现客户需求、全面反映影片内容；配音稿通常在文稿的基础上修改，语言更准确、精炼、严谨，分镜头脚本通常根据配音稿编写，作为后期制作的依据。编写文稿是后续工作的前提，所以文稿完成后需要交给张老师审核，以避免内容出错造成后期频繁修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448000" y="5904066"/>
            <a:ext cx="1637030" cy="42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1800" dirty="0">
                <a:sym typeface="+mn-lt"/>
              </a:rPr>
              <a:t>任务路线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任务分析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5590" y="4819507"/>
            <a:ext cx="7310548" cy="737010"/>
            <a:chOff x="1930" y="5473"/>
            <a:chExt cx="10180" cy="748"/>
          </a:xfrm>
        </p:grpSpPr>
        <p:grpSp>
          <p:nvGrpSpPr>
            <p:cNvPr id="2" name="组合 1"/>
            <p:cNvGrpSpPr/>
            <p:nvPr/>
          </p:nvGrpSpPr>
          <p:grpSpPr>
            <a:xfrm>
              <a:off x="5501" y="5511"/>
              <a:ext cx="2298" cy="710"/>
              <a:chOff x="5750" y="3117"/>
              <a:chExt cx="2298" cy="710"/>
            </a:xfrm>
          </p:grpSpPr>
          <p:sp>
            <p:nvSpPr>
              <p:cNvPr id="3" name="任意多边形 6"/>
              <p:cNvSpPr/>
              <p:nvPr userDrawn="1"/>
            </p:nvSpPr>
            <p:spPr>
              <a:xfrm>
                <a:off x="5772" y="3141"/>
                <a:ext cx="2254" cy="662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4" name="标题 1"/>
              <p:cNvSpPr>
                <a:spLocks noGrp="1"/>
              </p:cNvSpPr>
              <p:nvPr/>
            </p:nvSpPr>
            <p:spPr>
              <a:xfrm>
                <a:off x="5750" y="3117"/>
                <a:ext cx="2298" cy="71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>
                  <a:defRPr sz="1800" b="1">
                    <a:solidFill>
                      <a:srgbClr val="1C9292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制订制作计划</a:t>
                </a: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1" y="5527"/>
              <a:ext cx="968" cy="69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9049" y="5473"/>
              <a:ext cx="3061" cy="708"/>
              <a:chOff x="500" y="3259"/>
              <a:chExt cx="3377" cy="784"/>
            </a:xfrm>
          </p:grpSpPr>
          <p:sp>
            <p:nvSpPr>
              <p:cNvPr id="11" name="任意多边形 6"/>
              <p:cNvSpPr/>
              <p:nvPr/>
            </p:nvSpPr>
            <p:spPr>
              <a:xfrm>
                <a:off x="592" y="3309"/>
                <a:ext cx="3285" cy="734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2" name="标题 1"/>
              <p:cNvSpPr>
                <a:spLocks noGrp="1"/>
              </p:cNvSpPr>
              <p:nvPr/>
            </p:nvSpPr>
            <p:spPr>
              <a:xfrm>
                <a:off x="500" y="3259"/>
                <a:ext cx="3377" cy="766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>
                  <a:defRPr sz="1800" b="1">
                    <a:solidFill>
                      <a:srgbClr val="1C9292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编写文稿、解说词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930" y="5532"/>
              <a:ext cx="2469" cy="658"/>
              <a:chOff x="4061" y="3341"/>
              <a:chExt cx="3287" cy="729"/>
            </a:xfrm>
          </p:grpSpPr>
          <p:sp>
            <p:nvSpPr>
              <p:cNvPr id="15" name="任意多边形 6"/>
              <p:cNvSpPr/>
              <p:nvPr userDrawn="1"/>
            </p:nvSpPr>
            <p:spPr>
              <a:xfrm>
                <a:off x="4140" y="3341"/>
                <a:ext cx="3059" cy="72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标题 1"/>
              <p:cNvSpPr>
                <a:spLocks noGrp="1"/>
              </p:cNvSpPr>
              <p:nvPr/>
            </p:nvSpPr>
            <p:spPr>
              <a:xfrm>
                <a:off x="4061" y="3341"/>
                <a:ext cx="3287" cy="68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>
                  <a:defRPr sz="1800" b="1">
                    <a:solidFill>
                      <a:srgbClr val="1C9292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ctr"/>
                <a:r>
                  <a:rPr lang="zh-CN" altLang="en-US" b="0" kern="0" spc="100" dirty="0">
                    <a:solidFill>
                      <a:schemeClr val="bg1"/>
                    </a:solidFill>
                    <a:uFillTx/>
                    <a:cs typeface="Noto Sans S Chinese Medium" panose="020B0600000000000000" charset="-122"/>
                    <a:sym typeface="+mn-ea"/>
                  </a:rPr>
                  <a:t>沟通制作需求</a:t>
                </a: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7" y="5496"/>
              <a:ext cx="968" cy="694"/>
            </a:xfrm>
            <a:prstGeom prst="rect">
              <a:avLst/>
            </a:prstGeom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B27B6EE3-2FB2-A08C-7AE5-2EACA9528DAE}"/>
              </a:ext>
            </a:extLst>
          </p:cNvPr>
          <p:cNvSpPr txBox="1"/>
          <p:nvPr/>
        </p:nvSpPr>
        <p:spPr>
          <a:xfrm>
            <a:off x="9267190" y="69215"/>
            <a:ext cx="2600325" cy="4616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00"/>
                </a:solidFill>
                <a:sym typeface="+mn-ea"/>
              </a:rPr>
              <a:t>任务1      制作规划</a:t>
            </a:r>
          </a:p>
        </p:txBody>
      </p:sp>
      <p:sp>
        <p:nvSpPr>
          <p:cNvPr id="29" name="任意多边形 6">
            <a:extLst>
              <a:ext uri="{FF2B5EF4-FFF2-40B4-BE49-F238E27FC236}">
                <a16:creationId xmlns:a16="http://schemas.microsoft.com/office/drawing/2014/main" id="{0EFEE8C2-31EA-4D3A-A72D-81152475AE00}"/>
              </a:ext>
            </a:extLst>
          </p:cNvPr>
          <p:cNvSpPr/>
          <p:nvPr/>
        </p:nvSpPr>
        <p:spPr>
          <a:xfrm>
            <a:off x="9297959" y="4829045"/>
            <a:ext cx="1928451" cy="6533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2B3DC9FD-630A-47EA-A2D2-6260A14AB8A2}"/>
              </a:ext>
            </a:extLst>
          </p:cNvPr>
          <p:cNvSpPr>
            <a:spLocks noGrp="1"/>
          </p:cNvSpPr>
          <p:nvPr/>
        </p:nvSpPr>
        <p:spPr>
          <a:xfrm>
            <a:off x="9314643" y="4822238"/>
            <a:ext cx="1928450" cy="681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800" b="1">
                <a:solidFill>
                  <a:srgbClr val="1C9292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b="0" kern="0" spc="100" dirty="0">
                <a:solidFill>
                  <a:schemeClr val="bg1"/>
                </a:solidFill>
                <a:uFillTx/>
                <a:cs typeface="Noto Sans S Chinese Medium" panose="020B0600000000000000" charset="-122"/>
                <a:sym typeface="+mn-ea"/>
              </a:rPr>
              <a:t>编写分镜头脚本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E83FC385-7236-22DF-B4A7-ADC1B1198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274" y="4829859"/>
            <a:ext cx="728319" cy="683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4f38019-195b-4ddc-a03d-fc6745de660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3918</Words>
  <Application>Microsoft Office PowerPoint</Application>
  <PresentationFormat>宽屏</PresentationFormat>
  <Paragraphs>327</Paragraphs>
  <Slides>61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等线</vt:lpstr>
      <vt:lpstr>方正粗黑宋简体</vt:lpstr>
      <vt:lpstr>思源黑体 CN Bold</vt:lpstr>
      <vt:lpstr>思源黑体 CN Normal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张 宝珠</cp:lastModifiedBy>
  <cp:revision>268</cp:revision>
  <dcterms:created xsi:type="dcterms:W3CDTF">2021-03-27T05:45:00Z</dcterms:created>
  <dcterms:modified xsi:type="dcterms:W3CDTF">2022-07-01T07:08:39Z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KSOTemplateUUID">
    <vt:lpwstr>v1.0_mb_O0aFCpq1V6Ik9vD/oznfGg==</vt:lpwstr>
  </property>
  <property fmtid="{D5CDD505-2E9C-101B-9397-08002B2CF9AE}" pid="4" name="ICV">
    <vt:lpwstr>639F635A8D2B4A18A6D699E60E5AEC67</vt:lpwstr>
  </property>
</Properties>
</file>