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5"/>
  </p:notesMasterIdLst>
  <p:sldIdLst>
    <p:sldId id="275" r:id="rId2"/>
    <p:sldId id="259" r:id="rId3"/>
    <p:sldId id="256" r:id="rId4"/>
    <p:sldId id="277" r:id="rId5"/>
    <p:sldId id="278" r:id="rId6"/>
    <p:sldId id="279" r:id="rId7"/>
    <p:sldId id="258" r:id="rId8"/>
    <p:sldId id="294" r:id="rId9"/>
    <p:sldId id="295" r:id="rId10"/>
    <p:sldId id="296" r:id="rId11"/>
    <p:sldId id="328" r:id="rId12"/>
    <p:sldId id="329" r:id="rId13"/>
    <p:sldId id="330" r:id="rId14"/>
    <p:sldId id="304" r:id="rId15"/>
    <p:sldId id="305" r:id="rId16"/>
    <p:sldId id="331" r:id="rId17"/>
    <p:sldId id="306" r:id="rId18"/>
    <p:sldId id="307" r:id="rId19"/>
    <p:sldId id="308" r:id="rId20"/>
    <p:sldId id="309" r:id="rId21"/>
    <p:sldId id="310" r:id="rId22"/>
    <p:sldId id="311" r:id="rId23"/>
    <p:sldId id="317" r:id="rId24"/>
    <p:sldId id="312" r:id="rId25"/>
    <p:sldId id="319" r:id="rId26"/>
    <p:sldId id="366" r:id="rId27"/>
    <p:sldId id="370" r:id="rId28"/>
    <p:sldId id="371" r:id="rId29"/>
    <p:sldId id="372" r:id="rId30"/>
    <p:sldId id="369" r:id="rId31"/>
    <p:sldId id="373" r:id="rId32"/>
    <p:sldId id="368" r:id="rId33"/>
    <p:sldId id="367" r:id="rId34"/>
    <p:sldId id="374" r:id="rId35"/>
    <p:sldId id="375" r:id="rId36"/>
    <p:sldId id="334" r:id="rId37"/>
    <p:sldId id="365" r:id="rId38"/>
    <p:sldId id="376" r:id="rId39"/>
    <p:sldId id="377" r:id="rId40"/>
    <p:sldId id="378" r:id="rId41"/>
    <p:sldId id="384" r:id="rId42"/>
    <p:sldId id="385" r:id="rId43"/>
    <p:sldId id="388" r:id="rId44"/>
    <p:sldId id="387" r:id="rId45"/>
    <p:sldId id="386" r:id="rId46"/>
    <p:sldId id="389" r:id="rId47"/>
    <p:sldId id="390" r:id="rId48"/>
    <p:sldId id="391" r:id="rId49"/>
    <p:sldId id="393" r:id="rId50"/>
    <p:sldId id="392" r:id="rId51"/>
    <p:sldId id="394" r:id="rId52"/>
    <p:sldId id="396" r:id="rId53"/>
    <p:sldId id="395" r:id="rId54"/>
    <p:sldId id="397" r:id="rId55"/>
    <p:sldId id="398" r:id="rId56"/>
    <p:sldId id="399" r:id="rId57"/>
    <p:sldId id="401" r:id="rId58"/>
    <p:sldId id="402" r:id="rId59"/>
    <p:sldId id="351" r:id="rId60"/>
    <p:sldId id="380" r:id="rId61"/>
    <p:sldId id="381" r:id="rId62"/>
    <p:sldId id="403" r:id="rId63"/>
    <p:sldId id="405" r:id="rId64"/>
    <p:sldId id="406" r:id="rId65"/>
    <p:sldId id="407" r:id="rId66"/>
    <p:sldId id="408" r:id="rId67"/>
    <p:sldId id="404" r:id="rId68"/>
    <p:sldId id="409" r:id="rId69"/>
    <p:sldId id="410" r:id="rId70"/>
    <p:sldId id="411" r:id="rId71"/>
    <p:sldId id="412" r:id="rId72"/>
    <p:sldId id="413" r:id="rId73"/>
    <p:sldId id="414" r:id="rId74"/>
    <p:sldId id="415" r:id="rId75"/>
    <p:sldId id="416" r:id="rId76"/>
    <p:sldId id="417" r:id="rId77"/>
    <p:sldId id="418" r:id="rId78"/>
    <p:sldId id="419" r:id="rId79"/>
    <p:sldId id="420" r:id="rId80"/>
    <p:sldId id="421" r:id="rId81"/>
    <p:sldId id="422" r:id="rId82"/>
    <p:sldId id="423" r:id="rId83"/>
    <p:sldId id="424" r:id="rId84"/>
    <p:sldId id="425" r:id="rId85"/>
    <p:sldId id="426" r:id="rId86"/>
    <p:sldId id="427" r:id="rId87"/>
    <p:sldId id="428" r:id="rId88"/>
    <p:sldId id="429" r:id="rId89"/>
    <p:sldId id="430" r:id="rId90"/>
    <p:sldId id="431" r:id="rId91"/>
    <p:sldId id="433" r:id="rId92"/>
    <p:sldId id="432" r:id="rId93"/>
    <p:sldId id="434" r:id="rId94"/>
    <p:sldId id="435" r:id="rId95"/>
    <p:sldId id="437" r:id="rId96"/>
    <p:sldId id="438" r:id="rId97"/>
    <p:sldId id="439" r:id="rId98"/>
    <p:sldId id="440" r:id="rId99"/>
    <p:sldId id="313" r:id="rId100"/>
    <p:sldId id="314" r:id="rId101"/>
    <p:sldId id="315" r:id="rId102"/>
    <p:sldId id="316" r:id="rId103"/>
    <p:sldId id="262" r:id="rId10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5">
          <p15:clr>
            <a:srgbClr val="A4A3A4"/>
          </p15:clr>
        </p15:guide>
        <p15:guide id="2" pos="482">
          <p15:clr>
            <a:srgbClr val="A4A3A4"/>
          </p15:clr>
        </p15:guide>
        <p15:guide id="3" pos="6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2B9B5"/>
    <a:srgbClr val="83A29D"/>
    <a:srgbClr val="5B7A79"/>
    <a:srgbClr val="22B2B0"/>
    <a:srgbClr val="FFCB3F"/>
    <a:srgbClr val="FFC71D"/>
    <a:srgbClr val="F76851"/>
    <a:srgbClr val="E4EBEA"/>
    <a:srgbClr val="F657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193" autoAdjust="0"/>
  </p:normalViewPr>
  <p:slideViewPr>
    <p:cSldViewPr showGuides="1">
      <p:cViewPr varScale="1">
        <p:scale>
          <a:sx n="101" d="100"/>
          <a:sy n="101" d="100"/>
        </p:scale>
        <p:origin x="852" y="114"/>
      </p:cViewPr>
      <p:guideLst>
        <p:guide orient="horz" pos="1525"/>
        <p:guide pos="482"/>
        <p:guide pos="6824"/>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0B7C94-C4F0-40C7-B8A3-65C9ABD7ECE5}" type="datetimeFigureOut">
              <a:rPr lang="zh-CN" altLang="en-US" smtClean="0"/>
              <a:t>2022/6/30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DF45A9-8252-4D1C-9B3A-78D25DE194B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50</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80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81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82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83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84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85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86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87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88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89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52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90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91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92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93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94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95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96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97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98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53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54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55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56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57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78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79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2022/6/30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2065" y="-2540"/>
            <a:ext cx="12215495" cy="6860540"/>
          </a:xfrm>
          <a:prstGeom prst="rect">
            <a:avLst/>
          </a:prstGeom>
          <a:solidFill>
            <a:srgbClr val="9BC3E6">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理工社logo矢量图-横排黑色"/>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695815" y="6308725"/>
            <a:ext cx="2230755" cy="355600"/>
          </a:xfrm>
          <a:prstGeom prst="rect">
            <a:avLst/>
          </a:prstGeom>
        </p:spPr>
      </p:pic>
      <p:sp>
        <p:nvSpPr>
          <p:cNvPr id="17" name="矩形 16"/>
          <p:cNvSpPr/>
          <p:nvPr/>
        </p:nvSpPr>
        <p:spPr>
          <a:xfrm>
            <a:off x="4598670" y="1628775"/>
            <a:ext cx="7593330" cy="23139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4598670" y="3940810"/>
            <a:ext cx="5608955" cy="732155"/>
            <a:chOff x="9104" y="6442"/>
            <a:chExt cx="8833" cy="1153"/>
          </a:xfrm>
        </p:grpSpPr>
        <p:sp>
          <p:nvSpPr>
            <p:cNvPr id="24" name="矩形 23"/>
            <p:cNvSpPr/>
            <p:nvPr/>
          </p:nvSpPr>
          <p:spPr>
            <a:xfrm>
              <a:off x="9104" y="6442"/>
              <a:ext cx="8561" cy="1153"/>
            </a:xfrm>
            <a:prstGeom prst="rect">
              <a:avLst/>
            </a:prstGeom>
            <a:solidFill>
              <a:srgbClr val="5B7A7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文本框 5"/>
            <p:cNvSpPr txBox="1"/>
            <p:nvPr/>
          </p:nvSpPr>
          <p:spPr>
            <a:xfrm>
              <a:off x="9314" y="6482"/>
              <a:ext cx="3717" cy="1113"/>
            </a:xfrm>
            <a:prstGeom prst="rect">
              <a:avLst/>
            </a:prstGeom>
            <a:noFill/>
          </p:spPr>
          <p:txBody>
            <a:bodyPr wrap="square" rtlCol="0">
              <a:spAutoFit/>
            </a:bodyPr>
            <a:lstStyle/>
            <a:p>
              <a:r>
                <a:rPr lang="zh-CN" altLang="en-US" sz="4000" b="1">
                  <a:solidFill>
                    <a:schemeClr val="bg1"/>
                  </a:solidFill>
                  <a:latin typeface="思源黑体 CN Bold" panose="020B0800000000000000" charset="-122"/>
                  <a:ea typeface="思源黑体 CN Bold" panose="020B0800000000000000" charset="-122"/>
                  <a:cs typeface="思源黑体 CN Bold" panose="020B0800000000000000" charset="-122"/>
                </a:rPr>
                <a:t>拓展模块</a:t>
              </a:r>
            </a:p>
          </p:txBody>
        </p:sp>
        <p:sp>
          <p:nvSpPr>
            <p:cNvPr id="12" name="文本框 11"/>
            <p:cNvSpPr txBox="1"/>
            <p:nvPr/>
          </p:nvSpPr>
          <p:spPr>
            <a:xfrm>
              <a:off x="13342" y="6562"/>
              <a:ext cx="4595" cy="919"/>
            </a:xfrm>
            <a:prstGeom prst="rect">
              <a:avLst/>
            </a:prstGeom>
            <a:noFill/>
          </p:spPr>
          <p:txBody>
            <a:bodyPr wrap="square" rtlCol="0">
              <a:spAutoFit/>
            </a:bodyPr>
            <a:lstStyle/>
            <a:p>
              <a:r>
                <a:rPr lang="zh-CN" altLang="en-US" sz="3200" b="1">
                  <a:solidFill>
                    <a:srgbClr val="FFD966"/>
                  </a:solidFill>
                  <a:latin typeface="思源黑体 CN Bold" panose="020B0800000000000000" charset="-122"/>
                  <a:ea typeface="思源黑体 CN Bold" panose="020B0800000000000000" charset="-122"/>
                  <a:cs typeface="思源黑体 CN Bold" panose="020B0800000000000000" charset="-122"/>
                </a:rPr>
                <a:t>个人网店开设</a:t>
              </a:r>
            </a:p>
          </p:txBody>
        </p:sp>
        <p:sp>
          <p:nvSpPr>
            <p:cNvPr id="14" name="矩形 13"/>
            <p:cNvSpPr/>
            <p:nvPr/>
          </p:nvSpPr>
          <p:spPr>
            <a:xfrm>
              <a:off x="13031" y="6579"/>
              <a:ext cx="120" cy="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4599305" y="1556385"/>
            <a:ext cx="7592060" cy="82550"/>
          </a:xfrm>
          <a:prstGeom prst="rect">
            <a:avLst/>
          </a:prstGeom>
          <a:solidFill>
            <a:srgbClr val="83A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831705" y="1436370"/>
            <a:ext cx="2360295" cy="118110"/>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692140" y="1894205"/>
            <a:ext cx="5406390" cy="1506855"/>
          </a:xfrm>
          <a:prstGeom prst="rect">
            <a:avLst/>
          </a:prstGeom>
          <a:noFill/>
        </p:spPr>
        <p:txBody>
          <a:bodyPr wrap="square" rtlCol="0">
            <a:spAutoFit/>
          </a:bodyPr>
          <a:lstStyle/>
          <a:p>
            <a:pPr algn="dist"/>
            <a:r>
              <a:rPr lang="zh-CN" altLang="en-US" sz="9200" b="1">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rPr>
              <a:t>信息技术</a:t>
            </a:r>
          </a:p>
        </p:txBody>
      </p:sp>
      <p:grpSp>
        <p:nvGrpSpPr>
          <p:cNvPr id="23" name="组合 22"/>
          <p:cNvGrpSpPr/>
          <p:nvPr/>
        </p:nvGrpSpPr>
        <p:grpSpPr>
          <a:xfrm>
            <a:off x="5659755" y="2311400"/>
            <a:ext cx="6531610" cy="1627505"/>
            <a:chOff x="8913" y="3414"/>
            <a:chExt cx="10286" cy="2563"/>
          </a:xfrm>
        </p:grpSpPr>
        <p:cxnSp>
          <p:nvCxnSpPr>
            <p:cNvPr id="18" name="直接连接符 17"/>
            <p:cNvCxnSpPr/>
            <p:nvPr/>
          </p:nvCxnSpPr>
          <p:spPr>
            <a:xfrm flipH="1">
              <a:off x="17973" y="3414"/>
              <a:ext cx="1226" cy="0"/>
            </a:xfrm>
            <a:prstGeom prst="line">
              <a:avLst/>
            </a:prstGeom>
            <a:ln>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7970" y="3420"/>
              <a:ext cx="0" cy="1710"/>
            </a:xfrm>
            <a:prstGeom prst="line">
              <a:avLst/>
            </a:prstGeom>
            <a:ln>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8913" y="5130"/>
              <a:ext cx="9060" cy="0"/>
            </a:xfrm>
            <a:prstGeom prst="line">
              <a:avLst/>
            </a:prstGeom>
            <a:ln>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24" y="5130"/>
              <a:ext cx="0" cy="847"/>
            </a:xfrm>
            <a:prstGeom prst="line">
              <a:avLst/>
            </a:prstGeom>
            <a:ln>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4209415" y="1638935"/>
            <a:ext cx="392430" cy="3039110"/>
            <a:chOff x="8550" y="2581"/>
            <a:chExt cx="618" cy="4786"/>
          </a:xfrm>
        </p:grpSpPr>
        <p:sp>
          <p:nvSpPr>
            <p:cNvPr id="9" name="矩形 8"/>
            <p:cNvSpPr/>
            <p:nvPr/>
          </p:nvSpPr>
          <p:spPr>
            <a:xfrm>
              <a:off x="8550" y="2581"/>
              <a:ext cx="618" cy="3628"/>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551" y="6209"/>
              <a:ext cx="611" cy="115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191770" y="189230"/>
            <a:ext cx="7949565" cy="598170"/>
            <a:chOff x="302" y="298"/>
            <a:chExt cx="12519" cy="942"/>
          </a:xfrm>
        </p:grpSpPr>
        <p:sp>
          <p:nvSpPr>
            <p:cNvPr id="4" name="稻壳儿原创设计师【幻雨工作室】_2"/>
            <p:cNvSpPr txBox="1"/>
            <p:nvPr/>
          </p:nvSpPr>
          <p:spPr>
            <a:xfrm>
              <a:off x="1323" y="480"/>
              <a:ext cx="11499" cy="5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latin typeface="等线" panose="02010600030101010101" charset="-122"/>
                  <a:ea typeface="等线" panose="02010600030101010101" charset="-122"/>
                  <a:cs typeface="等线" panose="02010600030101010101" charset="-122"/>
                </a:rPr>
                <a:t>“</a:t>
              </a:r>
              <a:r>
                <a:rPr lang="zh-CN" altLang="en-US" b="1" dirty="0">
                  <a:latin typeface="等线" panose="02010600030101010101" charset="-122"/>
                  <a:ea typeface="等线" panose="02010600030101010101" charset="-122"/>
                  <a:cs typeface="等线" panose="02010600030101010101" charset="-122"/>
                </a:rPr>
                <a:t>十四五”职业教育国家规划教材（中等职业学校公共基础课程教材）</a:t>
              </a:r>
              <a:endParaRPr lang="en-US" altLang="zh-CN" b="1" dirty="0">
                <a:latin typeface="等线" panose="02010600030101010101" charset="-122"/>
                <a:ea typeface="等线" panose="02010600030101010101" charset="-122"/>
                <a:cs typeface="等线" panose="02010600030101010101" charset="-122"/>
              </a:endParaRPr>
            </a:p>
          </p:txBody>
        </p:sp>
        <p:pic>
          <p:nvPicPr>
            <p:cNvPr id="38" name="图片 37"/>
            <p:cNvPicPr>
              <a:picLocks noChangeAspect="1"/>
            </p:cNvPicPr>
            <p:nvPr/>
          </p:nvPicPr>
          <p:blipFill>
            <a:blip r:embed="rId3">
              <a:clrChange>
                <a:clrFrom>
                  <a:srgbClr val="FEFEFE">
                    <a:alpha val="100000"/>
                  </a:srgbClr>
                </a:clrFrom>
                <a:clrTo>
                  <a:srgbClr val="FEFEFE">
                    <a:alpha val="100000"/>
                    <a:alpha val="0"/>
                  </a:srgbClr>
                </a:clrTo>
              </a:clrChange>
            </a:blip>
            <a:stretch>
              <a:fillRect/>
            </a:stretch>
          </p:blipFill>
          <p:spPr>
            <a:xfrm>
              <a:off x="302" y="298"/>
              <a:ext cx="943" cy="943"/>
            </a:xfrm>
            <a:prstGeom prst="rect">
              <a:avLst/>
            </a:prstGeom>
          </p:spPr>
        </p:pic>
      </p:grpSp>
      <p:sp>
        <p:nvSpPr>
          <p:cNvPr id="42" name="椭圆 41"/>
          <p:cNvSpPr/>
          <p:nvPr/>
        </p:nvSpPr>
        <p:spPr>
          <a:xfrm>
            <a:off x="2783840" y="4220845"/>
            <a:ext cx="640715" cy="640715"/>
          </a:xfrm>
          <a:prstGeom prst="ellipse">
            <a:avLst/>
          </a:prstGeom>
          <a:solidFill>
            <a:srgbClr val="FFC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7" name="椭圆 46"/>
          <p:cNvSpPr/>
          <p:nvPr/>
        </p:nvSpPr>
        <p:spPr>
          <a:xfrm>
            <a:off x="1344295" y="1341120"/>
            <a:ext cx="1038225" cy="1038225"/>
          </a:xfrm>
          <a:prstGeom prst="ellipse">
            <a:avLst/>
          </a:prstGeom>
          <a:solidFill>
            <a:srgbClr val="A2B9B5">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3" name="任意多边形 42"/>
          <p:cNvSpPr/>
          <p:nvPr/>
        </p:nvSpPr>
        <p:spPr>
          <a:xfrm>
            <a:off x="0" y="2132965"/>
            <a:ext cx="3016885" cy="47694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51" h="7511">
                <a:moveTo>
                  <a:pt x="996" y="0"/>
                </a:moveTo>
                <a:cubicBezTo>
                  <a:pt x="3070" y="0"/>
                  <a:pt x="4751" y="1681"/>
                  <a:pt x="4751" y="3756"/>
                </a:cubicBezTo>
                <a:cubicBezTo>
                  <a:pt x="4751" y="5830"/>
                  <a:pt x="3070" y="7511"/>
                  <a:pt x="996" y="7511"/>
                </a:cubicBezTo>
                <a:cubicBezTo>
                  <a:pt x="656" y="7511"/>
                  <a:pt x="326" y="7466"/>
                  <a:pt x="13" y="7381"/>
                </a:cubicBezTo>
                <a:lnTo>
                  <a:pt x="0" y="7377"/>
                </a:lnTo>
                <a:lnTo>
                  <a:pt x="0" y="134"/>
                </a:lnTo>
                <a:lnTo>
                  <a:pt x="13" y="130"/>
                </a:lnTo>
                <a:cubicBezTo>
                  <a:pt x="326" y="45"/>
                  <a:pt x="656" y="0"/>
                  <a:pt x="996"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1908" tIns="60954" rIns="121908" bIns="60954" rtlCol="0" anchor="ctr">
            <a:noAutofit/>
          </a:bodyP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200" fill="hold"/>
                                        <p:tgtEl>
                                          <p:spTgt spid="47"/>
                                        </p:tgtEl>
                                        <p:attrNameLst>
                                          <p:attrName>ppt_w</p:attrName>
                                        </p:attrNameLst>
                                      </p:cBhvr>
                                      <p:tavLst>
                                        <p:tav tm="0">
                                          <p:val>
                                            <p:fltVal val="0"/>
                                          </p:val>
                                        </p:tav>
                                        <p:tav tm="100000">
                                          <p:val>
                                            <p:strVal val="#ppt_w"/>
                                          </p:val>
                                        </p:tav>
                                      </p:tavLst>
                                    </p:anim>
                                    <p:anim calcmode="lin" valueType="num">
                                      <p:cBhvr>
                                        <p:cTn id="14" dur="200" fill="hold"/>
                                        <p:tgtEl>
                                          <p:spTgt spid="47"/>
                                        </p:tgtEl>
                                        <p:attrNameLst>
                                          <p:attrName>ppt_h</p:attrName>
                                        </p:attrNameLst>
                                      </p:cBhvr>
                                      <p:tavLst>
                                        <p:tav tm="0">
                                          <p:val>
                                            <p:fltVal val="0"/>
                                          </p:val>
                                        </p:tav>
                                        <p:tav tm="100000">
                                          <p:val>
                                            <p:strVal val="#ppt_h"/>
                                          </p:val>
                                        </p:tav>
                                      </p:tavLst>
                                    </p:anim>
                                    <p:animEffect transition="in" filter="fade">
                                      <p:cBhvr>
                                        <p:cTn id="15" dur="200"/>
                                        <p:tgtEl>
                                          <p:spTgt spid="47"/>
                                        </p:tgtEl>
                                      </p:cBhvr>
                                    </p:animEffect>
                                  </p:childTnLst>
                                </p:cTn>
                              </p:par>
                            </p:childTnLst>
                          </p:cTn>
                        </p:par>
                        <p:par>
                          <p:cTn id="16" fill="hold">
                            <p:stCondLst>
                              <p:cond delay="1500"/>
                            </p:stCondLst>
                            <p:childTnLst>
                              <p:par>
                                <p:cTn id="17" presetID="6" presetClass="emph" presetSubtype="0" decel="42000" autoRev="1" fill="hold" grpId="1" nodeType="afterEffect">
                                  <p:stCondLst>
                                    <p:cond delay="0"/>
                                  </p:stCondLst>
                                  <p:childTnLst>
                                    <p:animScale>
                                      <p:cBhvr>
                                        <p:cTn id="18" dur="150" fill="hold"/>
                                        <p:tgtEl>
                                          <p:spTgt spid="47"/>
                                        </p:tgtEl>
                                      </p:cBhvr>
                                      <p:by x="130000" y="130000"/>
                                    </p:animScale>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200" fill="hold"/>
                                        <p:tgtEl>
                                          <p:spTgt spid="42"/>
                                        </p:tgtEl>
                                        <p:attrNameLst>
                                          <p:attrName>ppt_w</p:attrName>
                                        </p:attrNameLst>
                                      </p:cBhvr>
                                      <p:tavLst>
                                        <p:tav tm="0">
                                          <p:val>
                                            <p:fltVal val="0"/>
                                          </p:val>
                                        </p:tav>
                                        <p:tav tm="100000">
                                          <p:val>
                                            <p:strVal val="#ppt_w"/>
                                          </p:val>
                                        </p:tav>
                                      </p:tavLst>
                                    </p:anim>
                                    <p:anim calcmode="lin" valueType="num">
                                      <p:cBhvr>
                                        <p:cTn id="23" dur="200" fill="hold"/>
                                        <p:tgtEl>
                                          <p:spTgt spid="42"/>
                                        </p:tgtEl>
                                        <p:attrNameLst>
                                          <p:attrName>ppt_h</p:attrName>
                                        </p:attrNameLst>
                                      </p:cBhvr>
                                      <p:tavLst>
                                        <p:tav tm="0">
                                          <p:val>
                                            <p:fltVal val="0"/>
                                          </p:val>
                                        </p:tav>
                                        <p:tav tm="100000">
                                          <p:val>
                                            <p:strVal val="#ppt_h"/>
                                          </p:val>
                                        </p:tav>
                                      </p:tavLst>
                                    </p:anim>
                                    <p:animEffect transition="in" filter="fade">
                                      <p:cBhvr>
                                        <p:cTn id="24" dur="200"/>
                                        <p:tgtEl>
                                          <p:spTgt spid="42"/>
                                        </p:tgtEl>
                                      </p:cBhvr>
                                    </p:animEffect>
                                  </p:childTnLst>
                                </p:cTn>
                              </p:par>
                            </p:childTnLst>
                          </p:cTn>
                        </p:par>
                        <p:par>
                          <p:cTn id="25" fill="hold">
                            <p:stCondLst>
                              <p:cond delay="2500"/>
                            </p:stCondLst>
                            <p:childTnLst>
                              <p:par>
                                <p:cTn id="26" presetID="6" presetClass="emph" presetSubtype="0" decel="42000" autoRev="1" fill="hold" grpId="1" nodeType="afterEffect">
                                  <p:stCondLst>
                                    <p:cond delay="0"/>
                                  </p:stCondLst>
                                  <p:childTnLst>
                                    <p:animScale>
                                      <p:cBhvr>
                                        <p:cTn id="27" dur="150" fill="hold"/>
                                        <p:tgtEl>
                                          <p:spTgt spid="42"/>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2" grpId="1" bldLvl="0" animBg="1"/>
      <p:bldP spid="47" grpId="0" bldLvl="0" animBg="1"/>
      <p:bldP spid="47" grpId="1" bldLvl="0" animBg="1"/>
      <p:bldP spid="4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020445" y="1962785"/>
            <a:ext cx="10140315" cy="1435735"/>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11" name="文本框 10"/>
          <p:cNvSpPr txBox="1"/>
          <p:nvPr/>
        </p:nvSpPr>
        <p:spPr>
          <a:xfrm>
            <a:off x="434975" y="1234440"/>
            <a:ext cx="4359910" cy="429895"/>
          </a:xfrm>
          <a:prstGeom prst="rect">
            <a:avLst/>
          </a:prstGeom>
          <a:noFill/>
        </p:spPr>
        <p:txBody>
          <a:bodyPr wrap="square" rtlCol="0">
            <a:spAutoFit/>
          </a:bodyPr>
          <a:lstStyle/>
          <a:p>
            <a:r>
              <a:rPr lang="en-US" altLang="zh-CN" sz="2200" b="1" kern="0" spc="300">
                <a:solidFill>
                  <a:srgbClr val="01786A"/>
                </a:solidFill>
                <a:latin typeface="微软雅黑" panose="020B0503020204020204" charset="-122"/>
                <a:ea typeface="微软雅黑" panose="020B0503020204020204" charset="-122"/>
                <a:cs typeface="微软雅黑" panose="020B0503020204020204" charset="-122"/>
                <a:sym typeface="+mn-ea"/>
              </a:rPr>
              <a:t>1.</a:t>
            </a:r>
            <a:r>
              <a:rPr sz="2200" b="1" kern="0" spc="300">
                <a:solidFill>
                  <a:srgbClr val="01786A"/>
                </a:solidFill>
                <a:latin typeface="微软雅黑" panose="020B0503020204020204" charset="-122"/>
                <a:ea typeface="微软雅黑" panose="020B0503020204020204" charset="-122"/>
                <a:cs typeface="微软雅黑" panose="020B0503020204020204" charset="-122"/>
                <a:sym typeface="+mn-ea"/>
              </a:rPr>
              <a:t>电子商务模式</a:t>
            </a:r>
          </a:p>
        </p:txBody>
      </p:sp>
      <p:sp>
        <p:nvSpPr>
          <p:cNvPr id="12" name="文本框 11"/>
          <p:cNvSpPr txBox="1"/>
          <p:nvPr/>
        </p:nvSpPr>
        <p:spPr>
          <a:xfrm>
            <a:off x="1149350" y="2348865"/>
            <a:ext cx="9882505" cy="706755"/>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solidFill>
                  <a:schemeClr val="bg1"/>
                </a:solidFill>
              </a:rPr>
              <a:t>电子商务模式是指在网络环境中基于一定技术基础的商务运作方式和盈利模式。 目前，常见的电子商务模式主要有 B2B、C2C、B2C、O2O 等几种。</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5178" cy="725"/>
            </a:xfrm>
            <a:prstGeom prst="rect">
              <a:avLst/>
            </a:prstGeom>
            <a:noFill/>
          </p:spPr>
          <p:txBody>
            <a:bodyPr wrap="none" rtlCol="0" anchor="t">
              <a:spAutoFit/>
            </a:bodyPr>
            <a:lstStyle/>
            <a:p>
              <a:pPr algn="l"/>
              <a:r>
                <a:rPr lang="zh-CN" altLang="en-US" sz="2400" b="1">
                  <a:solidFill>
                    <a:srgbClr val="FFFF00"/>
                  </a:solidFill>
                  <a:sym typeface="+mn-ea"/>
                </a:rPr>
                <a:t>任务1   个人网店的策划</a:t>
              </a:r>
            </a:p>
          </p:txBody>
        </p:sp>
      </p:grpSp>
      <p:sp>
        <p:nvSpPr>
          <p:cNvPr id="2" name="文本框 1"/>
          <p:cNvSpPr txBox="1"/>
          <p:nvPr/>
        </p:nvSpPr>
        <p:spPr>
          <a:xfrm>
            <a:off x="1020445" y="4004945"/>
            <a:ext cx="10325100" cy="1322070"/>
          </a:xfrm>
          <a:prstGeom prst="rect">
            <a:avLst/>
          </a:prstGeom>
          <a:noFill/>
        </p:spPr>
        <p:txBody>
          <a:bodyPr wrap="square" rtlCol="0" anchor="t">
            <a:spAutoFit/>
          </a:bodyPr>
          <a:lstStyle/>
          <a:p>
            <a:r>
              <a:rPr lang="zh-CN" altLang="en-US" sz="2000" dirty="0"/>
              <a:t>(1)B2B 电子商务模式</a:t>
            </a:r>
          </a:p>
          <a:p>
            <a:r>
              <a:rPr lang="zh-CN" altLang="en-US" sz="2000" dirty="0"/>
              <a:t>B2B（Business-to-Business）电子商务模式，即企业对企业的电子商务模式，是指进行电子商务交易的供需双方都是商家（或企业、公司），他们使用了互联网的技术或各种商务网络平台，完成商务交易的过程。C2C 模式属于最早期的电子商务模式，如淘宝的小店铺</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项目评价</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552450" y="1269365"/>
            <a:ext cx="11110595" cy="450215"/>
          </a:xfrm>
          <a:prstGeom prst="rect">
            <a:avLst/>
          </a:prstGeom>
          <a:noFill/>
        </p:spPr>
        <p:txBody>
          <a:bodyPr wrap="square" rtlCol="0" anchor="t">
            <a:spAutoFit/>
          </a:bodyPr>
          <a:lstStyle/>
          <a:p>
            <a:pPr indent="508000" fontAlgn="auto">
              <a:lnSpc>
                <a:spcPts val="2800"/>
              </a:lnSpc>
              <a:extLst>
                <a:ext uri="{35155182-B16C-46BC-9424-99874614C6A1}">
                  <wpsdc:indentchars xmlns="" xmlns:wpsdc="http://www.wps.cn/officeDocument/2017/drawingmlCustomData" val="200" checksum="282533468"/>
                </a:ext>
              </a:extLst>
            </a:pPr>
            <a:r>
              <a:rPr lang="zh-CN" altLang="en-US" sz="2000">
                <a:solidFill>
                  <a:srgbClr val="F65738"/>
                </a:solidFill>
                <a:latin typeface="微软雅黑" panose="020B0503020204020204" charset="-122"/>
                <a:ea typeface="微软雅黑" panose="020B0503020204020204" charset="-122"/>
                <a:cs typeface="微软雅黑" panose="020B0503020204020204" charset="-122"/>
              </a:rPr>
              <a:t>根据项目完成情况填涂表</a:t>
            </a:r>
          </a:p>
        </p:txBody>
      </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9" name="表格 8"/>
          <p:cNvGraphicFramePr/>
          <p:nvPr>
            <p:custDataLst>
              <p:tags r:id="rId1"/>
            </p:custDataLst>
          </p:nvPr>
        </p:nvGraphicFramePr>
        <p:xfrm>
          <a:off x="1912620" y="2277110"/>
          <a:ext cx="8532495" cy="3200400"/>
        </p:xfrm>
        <a:graphic>
          <a:graphicData uri="http://schemas.openxmlformats.org/drawingml/2006/table">
            <a:tbl>
              <a:tblPr firstRow="1" bandRow="1">
                <a:tableStyleId>{5C22544A-7EE6-4342-B048-85BDC9FD1C3A}</a:tableStyleId>
              </a:tblPr>
              <a:tblGrid>
                <a:gridCol w="2503170">
                  <a:extLst>
                    <a:ext uri="{9D8B030D-6E8A-4147-A177-3AD203B41FA5}">
                      <a16:colId xmlns:a16="http://schemas.microsoft.com/office/drawing/2014/main" val="20000"/>
                    </a:ext>
                  </a:extLst>
                </a:gridCol>
                <a:gridCol w="3762375">
                  <a:extLst>
                    <a:ext uri="{9D8B030D-6E8A-4147-A177-3AD203B41FA5}">
                      <a16:colId xmlns:a16="http://schemas.microsoft.com/office/drawing/2014/main" val="20001"/>
                    </a:ext>
                  </a:extLst>
                </a:gridCol>
                <a:gridCol w="2266950">
                  <a:extLst>
                    <a:ext uri="{9D8B030D-6E8A-4147-A177-3AD203B41FA5}">
                      <a16:colId xmlns:a16="http://schemas.microsoft.com/office/drawing/2014/main" val="20002"/>
                    </a:ext>
                  </a:extLst>
                </a:gridCol>
              </a:tblGrid>
              <a:tr h="640080">
                <a:tc>
                  <a:txBody>
                    <a:bodyPr/>
                    <a:lstStyle/>
                    <a:p>
                      <a:pPr algn="ctr">
                        <a:buNone/>
                      </a:pPr>
                      <a:r>
                        <a:rPr lang="zh-CN" altLang="en-US" sz="2000" dirty="0">
                          <a:latin typeface="微软雅黑" panose="020B0503020204020204" charset="-122"/>
                          <a:ea typeface="微软雅黑" panose="020B0503020204020204" charset="-122"/>
                          <a:cs typeface="微软雅黑" panose="020B0503020204020204" charset="-122"/>
                        </a:rPr>
                        <a:t>类</a:t>
                      </a:r>
                      <a:r>
                        <a:rPr lang="en-US" altLang="zh-CN" sz="2000" dirty="0">
                          <a:latin typeface="微软雅黑" panose="020B0503020204020204" charset="-122"/>
                          <a:ea typeface="微软雅黑" panose="020B0503020204020204" charset="-122"/>
                          <a:cs typeface="微软雅黑" panose="020B0503020204020204" charset="-122"/>
                        </a:rPr>
                        <a:t>   </a:t>
                      </a:r>
                      <a:r>
                        <a:rPr lang="zh-CN" altLang="en-US" sz="2000" dirty="0">
                          <a:latin typeface="微软雅黑" panose="020B0503020204020204" charset="-122"/>
                          <a:ea typeface="微软雅黑" panose="020B0503020204020204" charset="-122"/>
                          <a:cs typeface="微软雅黑" panose="020B0503020204020204" charset="-122"/>
                        </a:rPr>
                        <a:t>别</a:t>
                      </a:r>
                    </a:p>
                  </a:txBody>
                  <a:tcPr>
                    <a:solidFill>
                      <a:srgbClr val="83A29D"/>
                    </a:solidFill>
                  </a:tcPr>
                </a:tc>
                <a:tc>
                  <a:txBody>
                    <a:bodyPr/>
                    <a:lstStyle/>
                    <a:p>
                      <a:pPr algn="ctr">
                        <a:buNone/>
                      </a:pPr>
                      <a:r>
                        <a:rPr lang="zh-CN" altLang="en-US" sz="2000">
                          <a:latin typeface="微软雅黑" panose="020B0503020204020204" charset="-122"/>
                          <a:ea typeface="微软雅黑" panose="020B0503020204020204" charset="-122"/>
                          <a:cs typeface="微软雅黑" panose="020B0503020204020204" charset="-122"/>
                        </a:rPr>
                        <a:t>内</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容</a:t>
                      </a:r>
                    </a:p>
                  </a:txBody>
                  <a:tcPr>
                    <a:solidFill>
                      <a:srgbClr val="83A29D"/>
                    </a:solidFill>
                  </a:tcPr>
                </a:tc>
                <a:tc>
                  <a:txBody>
                    <a:bodyPr/>
                    <a:lstStyle/>
                    <a:p>
                      <a:pPr algn="ctr">
                        <a:buNone/>
                      </a:pPr>
                      <a:r>
                        <a:rPr lang="zh-CN" altLang="en-US" sz="2000">
                          <a:latin typeface="微软雅黑" panose="020B0503020204020204" charset="-122"/>
                          <a:ea typeface="微软雅黑" panose="020B0503020204020204" charset="-122"/>
                          <a:cs typeface="微软雅黑" panose="020B0503020204020204" charset="-122"/>
                        </a:rPr>
                        <a:t>评</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分</a:t>
                      </a:r>
                    </a:p>
                  </a:txBody>
                  <a:tcPr>
                    <a:solidFill>
                      <a:srgbClr val="83A29D"/>
                    </a:solidFill>
                  </a:tcPr>
                </a:tc>
                <a:extLst>
                  <a:ext uri="{0D108BD9-81ED-4DB2-BD59-A6C34878D82A}">
                    <a16:rowId xmlns:a16="http://schemas.microsoft.com/office/drawing/2014/main" val="10000"/>
                  </a:ext>
                </a:extLst>
              </a:tr>
              <a:tr h="640080">
                <a:tc>
                  <a:txBody>
                    <a:bodyPr/>
                    <a:lstStyle/>
                    <a:p>
                      <a:pPr algn="ctr">
                        <a:buNone/>
                      </a:pPr>
                      <a:r>
                        <a:rPr lang="zh-CN" altLang="en-US"/>
                        <a:t>项目质量</a:t>
                      </a:r>
                    </a:p>
                  </a:txBody>
                  <a:tcPr>
                    <a:solidFill>
                      <a:srgbClr val="E4EBEA"/>
                    </a:solidFill>
                  </a:tcPr>
                </a:tc>
                <a:tc>
                  <a:txBody>
                    <a:bodyPr/>
                    <a:lstStyle/>
                    <a:p>
                      <a:pPr algn="l">
                        <a:buNone/>
                      </a:pPr>
                      <a:r>
                        <a:rPr lang="zh-CN" altLang="en-US" sz="1600"/>
                        <a:t>1. 各个任务的评价汇总</a:t>
                      </a:r>
                    </a:p>
                    <a:p>
                      <a:pPr algn="l">
                        <a:buNone/>
                      </a:pPr>
                      <a:r>
                        <a:rPr lang="zh-CN" altLang="en-US" sz="1600"/>
                        <a:t>2. 项目完成质量</a:t>
                      </a:r>
                    </a:p>
                  </a:txBody>
                  <a:tcPr>
                    <a:solidFill>
                      <a:srgbClr val="E4EBEA"/>
                    </a:solidFill>
                  </a:tcPr>
                </a:tc>
                <a:tc>
                  <a:txBody>
                    <a:bodyPr/>
                    <a:lstStyle/>
                    <a:p>
                      <a:pPr algn="ctr">
                        <a:buNone/>
                      </a:pPr>
                      <a:r>
                        <a:rPr lang="zh-CN" altLang="en-US"/>
                        <a:t>☆☆☆</a:t>
                      </a:r>
                    </a:p>
                  </a:txBody>
                  <a:tcPr>
                    <a:solidFill>
                      <a:srgbClr val="E4EBEA"/>
                    </a:solidFill>
                  </a:tcPr>
                </a:tc>
                <a:extLst>
                  <a:ext uri="{0D108BD9-81ED-4DB2-BD59-A6C34878D82A}">
                    <a16:rowId xmlns:a16="http://schemas.microsoft.com/office/drawing/2014/main" val="10001"/>
                  </a:ext>
                </a:extLst>
              </a:tr>
              <a:tr h="640080">
                <a:tc>
                  <a:txBody>
                    <a:bodyPr/>
                    <a:lstStyle/>
                    <a:p>
                      <a:pPr algn="ctr">
                        <a:buNone/>
                      </a:pPr>
                      <a:r>
                        <a:rPr lang="zh-CN" altLang="en-US"/>
                        <a:t>团队协作</a:t>
                      </a:r>
                    </a:p>
                  </a:txBody>
                  <a:tcPr>
                    <a:solidFill>
                      <a:srgbClr val="E4EBEA"/>
                    </a:solidFill>
                  </a:tcPr>
                </a:tc>
                <a:tc>
                  <a:txBody>
                    <a:bodyPr/>
                    <a:lstStyle/>
                    <a:p>
                      <a:pPr algn="l">
                        <a:buClrTx/>
                        <a:buSzTx/>
                        <a:buNone/>
                      </a:pPr>
                      <a:r>
                        <a:rPr lang="zh-CN" altLang="en-US" sz="1600"/>
                        <a:t>1. 团队分工、协作机制及合作效果</a:t>
                      </a:r>
                    </a:p>
                    <a:p>
                      <a:pPr algn="l">
                        <a:buClrTx/>
                        <a:buSzTx/>
                        <a:buNone/>
                      </a:pPr>
                      <a:r>
                        <a:rPr lang="zh-CN" altLang="en-US" sz="1600"/>
                        <a:t>2. 协作创新情况</a:t>
                      </a:r>
                    </a:p>
                  </a:txBody>
                  <a:tcPr>
                    <a:solidFill>
                      <a:srgbClr val="E4EBEA"/>
                    </a:solidFill>
                  </a:tcPr>
                </a:tc>
                <a:tc>
                  <a:txBody>
                    <a:bodyPr/>
                    <a:lstStyle/>
                    <a:p>
                      <a:pPr algn="ctr">
                        <a:buNone/>
                      </a:pPr>
                      <a:r>
                        <a:rPr lang="zh-CN" altLang="en-US" sz="1800">
                          <a:sym typeface="+mn-ea"/>
                        </a:rPr>
                        <a:t>☆☆☆</a:t>
                      </a:r>
                      <a:endParaRPr lang="zh-CN" altLang="en-US"/>
                    </a:p>
                  </a:txBody>
                  <a:tcPr>
                    <a:solidFill>
                      <a:srgbClr val="E4EBEA"/>
                    </a:solidFill>
                  </a:tcPr>
                </a:tc>
                <a:extLst>
                  <a:ext uri="{0D108BD9-81ED-4DB2-BD59-A6C34878D82A}">
                    <a16:rowId xmlns:a16="http://schemas.microsoft.com/office/drawing/2014/main" val="10002"/>
                  </a:ext>
                </a:extLst>
              </a:tr>
              <a:tr h="640080">
                <a:tc>
                  <a:txBody>
                    <a:bodyPr/>
                    <a:lstStyle/>
                    <a:p>
                      <a:pPr algn="ctr">
                        <a:buNone/>
                      </a:pPr>
                      <a:r>
                        <a:rPr lang="zh-CN" altLang="en-US"/>
                        <a:t>职业规范</a:t>
                      </a:r>
                    </a:p>
                  </a:txBody>
                  <a:tcPr>
                    <a:solidFill>
                      <a:srgbClr val="E4EBEA"/>
                    </a:solidFill>
                  </a:tcPr>
                </a:tc>
                <a:tc>
                  <a:txBody>
                    <a:bodyPr/>
                    <a:lstStyle/>
                    <a:p>
                      <a:pPr algn="l">
                        <a:buClrTx/>
                        <a:buSzTx/>
                        <a:buNone/>
                      </a:pPr>
                      <a:r>
                        <a:rPr lang="zh-CN" altLang="en-US" sz="1600"/>
                        <a:t>1. 项目管理、实施环境规范</a:t>
                      </a:r>
                    </a:p>
                    <a:p>
                      <a:pPr algn="l">
                        <a:buClrTx/>
                        <a:buSzTx/>
                        <a:buNone/>
                      </a:pPr>
                      <a:r>
                        <a:rPr lang="zh-CN" altLang="en-US" sz="1600"/>
                        <a:t>2. 项目实施过程、相关文档的规范</a:t>
                      </a:r>
                    </a:p>
                  </a:txBody>
                  <a:tcPr>
                    <a:solidFill>
                      <a:srgbClr val="E4EBEA"/>
                    </a:solidFill>
                  </a:tcPr>
                </a:tc>
                <a:tc>
                  <a:txBody>
                    <a:bodyPr/>
                    <a:lstStyle/>
                    <a:p>
                      <a:pPr algn="ctr">
                        <a:buNone/>
                      </a:pPr>
                      <a:r>
                        <a:rPr lang="zh-CN" altLang="en-US" sz="1800">
                          <a:sym typeface="+mn-ea"/>
                        </a:rPr>
                        <a:t>☆☆☆</a:t>
                      </a:r>
                      <a:endParaRPr lang="zh-CN" altLang="en-US"/>
                    </a:p>
                  </a:txBody>
                  <a:tcPr>
                    <a:solidFill>
                      <a:srgbClr val="E4EBEA"/>
                    </a:solidFill>
                  </a:tcPr>
                </a:tc>
                <a:extLst>
                  <a:ext uri="{0D108BD9-81ED-4DB2-BD59-A6C34878D82A}">
                    <a16:rowId xmlns:a16="http://schemas.microsoft.com/office/drawing/2014/main" val="10003"/>
                  </a:ext>
                </a:extLst>
              </a:tr>
              <a:tr h="640080">
                <a:tc>
                  <a:txBody>
                    <a:bodyPr/>
                    <a:lstStyle/>
                    <a:p>
                      <a:pPr algn="ctr">
                        <a:buNone/>
                      </a:pPr>
                      <a:r>
                        <a:rPr lang="zh-CN" altLang="en-US"/>
                        <a:t>建议</a:t>
                      </a:r>
                    </a:p>
                  </a:txBody>
                  <a:tcPr>
                    <a:solidFill>
                      <a:srgbClr val="E4EBEA"/>
                    </a:solidFill>
                  </a:tcPr>
                </a:tc>
                <a:tc>
                  <a:txBody>
                    <a:bodyPr/>
                    <a:lstStyle/>
                    <a:p>
                      <a:pPr algn="l">
                        <a:buNone/>
                      </a:pPr>
                      <a:endParaRPr lang="zh-CN" altLang="en-US" sz="1600"/>
                    </a:p>
                  </a:txBody>
                  <a:tcPr>
                    <a:solidFill>
                      <a:srgbClr val="E4EBEA"/>
                    </a:solidFill>
                  </a:tcPr>
                </a:tc>
                <a:tc>
                  <a:txBody>
                    <a:bodyPr/>
                    <a:lstStyle/>
                    <a:p>
                      <a:pPr algn="ctr">
                        <a:buNone/>
                      </a:pPr>
                      <a:endParaRPr lang="zh-CN" altLang="en-US" dirty="0"/>
                    </a:p>
                  </a:txBody>
                  <a:tcPr>
                    <a:solidFill>
                      <a:srgbClr val="E4EBEA"/>
                    </a:solidFill>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200150" y="1845310"/>
            <a:ext cx="9928225" cy="3667760"/>
          </a:xfrm>
          <a:prstGeom prst="rect">
            <a:avLst/>
          </a:prstGeom>
          <a:solidFill>
            <a:srgbClr val="83A29D"/>
          </a:solidFill>
          <a:ln w="69850" cap="flat" cmpd="sng" algn="ctr">
            <a:solidFill>
              <a:srgbClr val="A2B9B5"/>
            </a:soli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mn-cs"/>
            </a:endParaRPr>
          </a:p>
        </p:txBody>
      </p:sp>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项目总结</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379855" y="2132330"/>
            <a:ext cx="9743440" cy="3322955"/>
          </a:xfrm>
          <a:prstGeom prst="rect">
            <a:avLst/>
          </a:prstGeom>
          <a:noFill/>
        </p:spPr>
        <p:txBody>
          <a:bodyPr wrap="square" rtlCol="0" anchor="t">
            <a:spAutoFit/>
          </a:bodyPr>
          <a:lstStyle/>
          <a:p>
            <a:pPr indent="508000" fontAlgn="auto">
              <a:lnSpc>
                <a:spcPct val="150000"/>
              </a:lnSpc>
              <a:extLst>
                <a:ext uri="{35155182-B16C-46BC-9424-99874614C6A1}">
                  <wpsdc:indentchars xmln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本专题以行动导向任务驱动为主要形式，基于典型的电商平台，主要内容为：个人网店的策划、网店的开设、网店的装修与美化、网店的运营维护。在个人网店的策划任务中完成店铺主营商品类别的选择、网店的定位、电商平台的选择等；在网店的开设任务中完成个人网店的申请开设及基本设置；在网店的装修与美化任务中根据网店定位进行店铺装修，完成店标、店招、轮播广告的制作；在网店的运营维护任务中介绍了基本的商品拍摄、主辅图与详情页的制作，完成商品的发布，并进行网店的订单处理。</a:t>
            </a:r>
          </a:p>
        </p:txBody>
      </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项目拓展</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a:off x="2639060" y="2234565"/>
            <a:ext cx="7632065" cy="788035"/>
          </a:xfrm>
          <a:prstGeom prst="roundRect">
            <a:avLst/>
          </a:prstGeom>
          <a:solidFill>
            <a:srgbClr val="22B2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a:t>       </a:t>
            </a:r>
            <a:r>
              <a:rPr lang="zh-CN" altLang="en-US" sz="3000"/>
              <a:t>完成文创产品个人网店的开设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400" y="4173220"/>
            <a:ext cx="12217400" cy="2698750"/>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222750" y="1701165"/>
            <a:ext cx="4678680" cy="1861185"/>
          </a:xfrm>
          <a:prstGeom prst="rect">
            <a:avLst/>
          </a:prstGeom>
          <a:noFill/>
        </p:spPr>
        <p:txBody>
          <a:bodyPr wrap="none" rtlCol="0">
            <a:spAutoFit/>
          </a:bodyPr>
          <a:lstStyle/>
          <a:p>
            <a:pPr algn="l"/>
            <a:r>
              <a:rPr lang="zh-CN" altLang="en-US" sz="11500" b="1" spc="300" dirty="0">
                <a:solidFill>
                  <a:srgbClr val="5B7A79"/>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谢谢！</a:t>
            </a:r>
            <a:endParaRPr lang="zh-CN" altLang="en-US" sz="11500" b="1" spc="300" dirty="0">
              <a:solidFill>
                <a:srgbClr val="5B7A79"/>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Arial" panose="020B0604020202020204" pitchFamily="34" charset="0"/>
              <a:sym typeface="+mn-ea"/>
            </a:endParaRPr>
          </a:p>
        </p:txBody>
      </p:sp>
      <p:sp>
        <p:nvSpPr>
          <p:cNvPr id="16" name="矩形 15"/>
          <p:cNvSpPr/>
          <p:nvPr/>
        </p:nvSpPr>
        <p:spPr>
          <a:xfrm>
            <a:off x="-21590" y="3932555"/>
            <a:ext cx="12223115" cy="180000"/>
          </a:xfrm>
          <a:prstGeom prst="rect">
            <a:avLst/>
          </a:prstGeom>
          <a:solidFill>
            <a:srgbClr val="83A29D"/>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理工社logo矢量图-横排黑色"/>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35915" y="189230"/>
            <a:ext cx="2760345" cy="44005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34975" y="1234440"/>
            <a:ext cx="4359910" cy="429895"/>
          </a:xfrm>
          <a:prstGeom prst="rect">
            <a:avLst/>
          </a:prstGeom>
          <a:noFill/>
        </p:spPr>
        <p:txBody>
          <a:bodyPr wrap="square" rtlCol="0">
            <a:spAutoFit/>
          </a:bodyPr>
          <a:lstStyle/>
          <a:p>
            <a:r>
              <a:rPr lang="en-US" altLang="zh-CN" sz="2200" b="1" kern="0" spc="300">
                <a:solidFill>
                  <a:srgbClr val="01786A"/>
                </a:solidFill>
                <a:latin typeface="微软雅黑" panose="020B0503020204020204" charset="-122"/>
                <a:ea typeface="微软雅黑" panose="020B0503020204020204" charset="-122"/>
                <a:cs typeface="微软雅黑" panose="020B0503020204020204" charset="-122"/>
                <a:sym typeface="+mn-ea"/>
              </a:rPr>
              <a:t>1.</a:t>
            </a:r>
            <a:r>
              <a:rPr sz="2200" b="1" kern="0" spc="300">
                <a:solidFill>
                  <a:srgbClr val="01786A"/>
                </a:solidFill>
                <a:latin typeface="微软雅黑" panose="020B0503020204020204" charset="-122"/>
                <a:ea typeface="微软雅黑" panose="020B0503020204020204" charset="-122"/>
                <a:cs typeface="微软雅黑" panose="020B0503020204020204" charset="-122"/>
                <a:sym typeface="+mn-ea"/>
              </a:rPr>
              <a:t>电子商务模式</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5178" cy="725"/>
            </a:xfrm>
            <a:prstGeom prst="rect">
              <a:avLst/>
            </a:prstGeom>
            <a:noFill/>
          </p:spPr>
          <p:txBody>
            <a:bodyPr wrap="none" rtlCol="0" anchor="t">
              <a:spAutoFit/>
            </a:bodyPr>
            <a:lstStyle/>
            <a:p>
              <a:pPr algn="l"/>
              <a:r>
                <a:rPr lang="zh-CN" altLang="en-US" sz="2400" b="1">
                  <a:solidFill>
                    <a:srgbClr val="FFFF00"/>
                  </a:solidFill>
                  <a:sym typeface="+mn-ea"/>
                </a:rPr>
                <a:t>任务1   个人网店的策划</a:t>
              </a:r>
            </a:p>
          </p:txBody>
        </p:sp>
      </p:grpSp>
      <p:sp>
        <p:nvSpPr>
          <p:cNvPr id="2" name="文本框 1"/>
          <p:cNvSpPr txBox="1"/>
          <p:nvPr/>
        </p:nvSpPr>
        <p:spPr>
          <a:xfrm>
            <a:off x="767715" y="1844675"/>
            <a:ext cx="10777855" cy="4707890"/>
          </a:xfrm>
          <a:prstGeom prst="rect">
            <a:avLst/>
          </a:prstGeom>
          <a:noFill/>
        </p:spPr>
        <p:txBody>
          <a:bodyPr wrap="square" rtlCol="0" anchor="t">
            <a:spAutoFit/>
          </a:bodyPr>
          <a:lstStyle/>
          <a:p>
            <a:pPr algn="l">
              <a:buClrTx/>
              <a:buSzTx/>
              <a:buNone/>
            </a:pPr>
            <a:r>
              <a:rPr lang="zh-CN" altLang="en-US" sz="2000"/>
              <a:t>（2）C2C 电子商务模式</a:t>
            </a:r>
          </a:p>
          <a:p>
            <a:pPr algn="l">
              <a:buClrTx/>
              <a:buSzTx/>
              <a:buNone/>
            </a:pPr>
            <a:r>
              <a:rPr lang="zh-CN" altLang="en-US" sz="2000"/>
              <a:t>     C2C（Consumer to Consumer）电子商务模式是指个人对个人之间的电子商务。C2C 模式属于最早期的电子商务模式，如淘宝的小店铺。</a:t>
            </a:r>
          </a:p>
          <a:p>
            <a:pPr algn="l">
              <a:buClrTx/>
              <a:buSzTx/>
              <a:buNone/>
            </a:pPr>
            <a:endParaRPr lang="zh-CN" altLang="en-US" sz="2000"/>
          </a:p>
          <a:p>
            <a:pPr algn="l">
              <a:buClrTx/>
              <a:buSzTx/>
              <a:buNone/>
            </a:pPr>
            <a:r>
              <a:rPr lang="zh-CN" altLang="en-US" sz="2000"/>
              <a:t>（3）B2C 电子商务模式</a:t>
            </a:r>
          </a:p>
          <a:p>
            <a:pPr algn="l">
              <a:buClrTx/>
              <a:buSzTx/>
              <a:buNone/>
            </a:pPr>
            <a:r>
              <a:rPr lang="zh-CN" altLang="en-US" sz="2000"/>
              <a:t>    B2C（Business to Consumer）是企业对个人的缩写，中文简称为“商对客”。这种形式的电子商务一般以网络零售业为主，主要借助于互联网开展在线销售活动。B2C 电子商务模式即企业通过互联网为消费者提供一个新型的购物环境——网上商店，消费者通过网络在网上购物、在网上支付。B2C 代表网站有京东、当当网、苏宁易购等。</a:t>
            </a:r>
          </a:p>
          <a:p>
            <a:pPr algn="l">
              <a:buClrTx/>
              <a:buSzTx/>
              <a:buNone/>
            </a:pPr>
            <a:endParaRPr lang="zh-CN" altLang="en-US" sz="2000"/>
          </a:p>
          <a:p>
            <a:pPr algn="l">
              <a:buClrTx/>
              <a:buSzTx/>
              <a:buNone/>
            </a:pPr>
            <a:r>
              <a:rPr lang="zh-CN" altLang="en-US" sz="2000"/>
              <a:t>（4）O2O 电子商务模式</a:t>
            </a:r>
          </a:p>
          <a:p>
            <a:pPr algn="l">
              <a:buClrTx/>
              <a:buSzTx/>
              <a:buNone/>
            </a:pPr>
            <a:r>
              <a:rPr lang="zh-CN" altLang="en-US" sz="2000"/>
              <a:t>O2O（Online To Offline）是线上交易到线下消费的缩写，O2O 电子商务模式分为线上交易到线下消费体验；线下营销到线上交易；线下营销到线上交易再到线下消费体验；线上交易或营销到线下消费体验再到线上消费体验四种模式。例如：保险直购 O2O，苏宁易购 O2O，大众点评 O2O 等。</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020445" y="1962785"/>
            <a:ext cx="10140315" cy="1435735"/>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11" name="文本框 10"/>
          <p:cNvSpPr txBox="1"/>
          <p:nvPr/>
        </p:nvSpPr>
        <p:spPr>
          <a:xfrm>
            <a:off x="434975" y="1234440"/>
            <a:ext cx="4359910" cy="429895"/>
          </a:xfrm>
          <a:prstGeom prst="rect">
            <a:avLst/>
          </a:prstGeom>
          <a:noFill/>
        </p:spPr>
        <p:txBody>
          <a:bodyPr wrap="square" rtlCol="0">
            <a:spAutoFit/>
          </a:bodyPr>
          <a:lstStyle/>
          <a:p>
            <a:r>
              <a:rPr lang="en-US" altLang="zh-CN" sz="2200" b="1" kern="0" spc="300">
                <a:solidFill>
                  <a:srgbClr val="01786A"/>
                </a:solidFill>
                <a:latin typeface="微软雅黑" panose="020B0503020204020204" charset="-122"/>
                <a:ea typeface="微软雅黑" panose="020B0503020204020204" charset="-122"/>
                <a:cs typeface="微软雅黑" panose="020B0503020204020204" charset="-122"/>
                <a:sym typeface="+mn-ea"/>
              </a:rPr>
              <a:t>2.</a:t>
            </a:r>
            <a:r>
              <a:rPr lang="zh-CN" sz="2200" b="1" kern="0" spc="300">
                <a:solidFill>
                  <a:srgbClr val="01786A"/>
                </a:solidFill>
                <a:latin typeface="微软雅黑" panose="020B0503020204020204" charset="-122"/>
                <a:ea typeface="微软雅黑" panose="020B0503020204020204" charset="-122"/>
                <a:cs typeface="微软雅黑" panose="020B0503020204020204" charset="-122"/>
                <a:sym typeface="+mn-ea"/>
              </a:rPr>
              <a:t>网店的定位</a:t>
            </a:r>
          </a:p>
        </p:txBody>
      </p:sp>
      <p:sp>
        <p:nvSpPr>
          <p:cNvPr id="12" name="文本框 11"/>
          <p:cNvSpPr txBox="1"/>
          <p:nvPr/>
        </p:nvSpPr>
        <p:spPr>
          <a:xfrm>
            <a:off x="1149350" y="2204720"/>
            <a:ext cx="9882505" cy="1014730"/>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a:solidFill>
                  <a:schemeClr val="bg1"/>
                </a:solidFill>
              </a:rPr>
              <a:t>网店定位是指网店重点针对某细分市场，某类客户群体销售产品，包括产品定位、价格定位和消费群体定位。对网店进行市场定位的过程就是寻找网店差别化的过程，即如何寻找差别、识别差别和显示差别的过程。</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5178" cy="725"/>
            </a:xfrm>
            <a:prstGeom prst="rect">
              <a:avLst/>
            </a:prstGeom>
            <a:noFill/>
          </p:spPr>
          <p:txBody>
            <a:bodyPr wrap="none" rtlCol="0" anchor="t">
              <a:spAutoFit/>
            </a:bodyPr>
            <a:lstStyle/>
            <a:p>
              <a:pPr algn="l"/>
              <a:r>
                <a:rPr lang="zh-CN" altLang="en-US" sz="2400" b="1" dirty="0">
                  <a:solidFill>
                    <a:srgbClr val="FFFF00"/>
                  </a:solidFill>
                  <a:sym typeface="+mn-ea"/>
                </a:rPr>
                <a:t>任务1   个人网店的策划</a:t>
              </a:r>
            </a:p>
          </p:txBody>
        </p:sp>
      </p:grpSp>
      <p:grpSp>
        <p:nvGrpSpPr>
          <p:cNvPr id="20" name="组合 19"/>
          <p:cNvGrpSpPr/>
          <p:nvPr/>
        </p:nvGrpSpPr>
        <p:grpSpPr>
          <a:xfrm>
            <a:off x="1648668" y="4267200"/>
            <a:ext cx="6872644" cy="551815"/>
            <a:chOff x="2436" y="7730"/>
            <a:chExt cx="14075" cy="869"/>
          </a:xfrm>
        </p:grpSpPr>
        <p:sp>
          <p:nvSpPr>
            <p:cNvPr id="13" name="任意多边形 6"/>
            <p:cNvSpPr/>
            <p:nvPr userDrawn="1"/>
          </p:nvSpPr>
          <p:spPr>
            <a:xfrm>
              <a:off x="13450" y="7730"/>
              <a:ext cx="2683" cy="7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grpSp>
          <p:nvGrpSpPr>
            <p:cNvPr id="19" name="组合 18"/>
            <p:cNvGrpSpPr/>
            <p:nvPr/>
          </p:nvGrpSpPr>
          <p:grpSpPr>
            <a:xfrm>
              <a:off x="2436" y="7741"/>
              <a:ext cx="14075" cy="858"/>
              <a:chOff x="2436" y="7741"/>
              <a:chExt cx="14075" cy="858"/>
            </a:xfrm>
          </p:grpSpPr>
          <p:grpSp>
            <p:nvGrpSpPr>
              <p:cNvPr id="5" name="组合 4"/>
              <p:cNvGrpSpPr/>
              <p:nvPr/>
            </p:nvGrpSpPr>
            <p:grpSpPr>
              <a:xfrm>
                <a:off x="2436" y="7741"/>
                <a:ext cx="10022" cy="858"/>
                <a:chOff x="3578" y="5500"/>
                <a:chExt cx="10310" cy="858"/>
              </a:xfrm>
            </p:grpSpPr>
            <p:grpSp>
              <p:nvGrpSpPr>
                <p:cNvPr id="3" name="组合 2"/>
                <p:cNvGrpSpPr/>
                <p:nvPr/>
              </p:nvGrpSpPr>
              <p:grpSpPr>
                <a:xfrm>
                  <a:off x="6523" y="5513"/>
                  <a:ext cx="3609" cy="844"/>
                  <a:chOff x="6772" y="3119"/>
                  <a:chExt cx="3609" cy="844"/>
                </a:xfrm>
              </p:grpSpPr>
              <p:sp>
                <p:nvSpPr>
                  <p:cNvPr id="4" name="任意多边形 6"/>
                  <p:cNvSpPr/>
                  <p:nvPr userDrawn="1"/>
                </p:nvSpPr>
                <p:spPr>
                  <a:xfrm>
                    <a:off x="7187" y="3119"/>
                    <a:ext cx="2901"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6" name="标题 1"/>
                  <p:cNvSpPr>
                    <a:spLocks noGrp="1"/>
                  </p:cNvSpPr>
                  <p:nvPr/>
                </p:nvSpPr>
                <p:spPr>
                  <a:xfrm>
                    <a:off x="6772" y="3219"/>
                    <a:ext cx="3609"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a:solidFill>
                          <a:schemeClr val="bg1"/>
                        </a:solidFill>
                        <a:uFillTx/>
                        <a:cs typeface="Noto Sans S Chinese Medium" panose="020B0600000000000000" charset="-122"/>
                        <a:sym typeface="+mn-ea"/>
                      </a:rPr>
                      <a:t>产品定位</a:t>
                    </a:r>
                  </a:p>
                </p:txBody>
              </p:sp>
            </p:gr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70" y="5643"/>
                  <a:ext cx="968" cy="694"/>
                </a:xfrm>
                <a:prstGeom prst="rect">
                  <a:avLst/>
                </a:prstGeom>
              </p:spPr>
            </p:pic>
            <p:grpSp>
              <p:nvGrpSpPr>
                <p:cNvPr id="8" name="组合 7"/>
                <p:cNvGrpSpPr/>
                <p:nvPr/>
              </p:nvGrpSpPr>
              <p:grpSpPr>
                <a:xfrm>
                  <a:off x="10854" y="5552"/>
                  <a:ext cx="3034" cy="762"/>
                  <a:chOff x="2489" y="3347"/>
                  <a:chExt cx="3343" cy="844"/>
                </a:xfrm>
              </p:grpSpPr>
              <p:sp>
                <p:nvSpPr>
                  <p:cNvPr id="9" name="任意多边形 6"/>
                  <p:cNvSpPr/>
                  <p:nvPr userDrawn="1"/>
                </p:nvSpPr>
                <p:spPr>
                  <a:xfrm>
                    <a:off x="2552" y="3347"/>
                    <a:ext cx="3224"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10" name="标题 1"/>
                  <p:cNvSpPr>
                    <a:spLocks noGrp="1"/>
                  </p:cNvSpPr>
                  <p:nvPr/>
                </p:nvSpPr>
                <p:spPr>
                  <a:xfrm>
                    <a:off x="2489" y="3402"/>
                    <a:ext cx="3343"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a:solidFill>
                          <a:schemeClr val="bg1"/>
                        </a:solidFill>
                        <a:uFillTx/>
                        <a:cs typeface="Noto Sans S Chinese Medium" panose="020B0600000000000000" charset="-122"/>
                        <a:sym typeface="+mn-ea"/>
                      </a:rPr>
                      <a:t>寻找货源</a:t>
                    </a:r>
                  </a:p>
                </p:txBody>
              </p:sp>
            </p:grpSp>
            <p:grpSp>
              <p:nvGrpSpPr>
                <p:cNvPr id="14" name="组合 13"/>
                <p:cNvGrpSpPr/>
                <p:nvPr/>
              </p:nvGrpSpPr>
              <p:grpSpPr>
                <a:xfrm>
                  <a:off x="3578" y="5500"/>
                  <a:ext cx="2290" cy="858"/>
                  <a:chOff x="6253" y="3304"/>
                  <a:chExt cx="3048" cy="950"/>
                </a:xfrm>
              </p:grpSpPr>
              <p:sp>
                <p:nvSpPr>
                  <p:cNvPr id="15" name="任意多边形 6"/>
                  <p:cNvSpPr/>
                  <p:nvPr userDrawn="1"/>
                </p:nvSpPr>
                <p:spPr>
                  <a:xfrm>
                    <a:off x="6253" y="3304"/>
                    <a:ext cx="3048" cy="9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21" name="标题 1"/>
                  <p:cNvSpPr>
                    <a:spLocks noGrp="1"/>
                  </p:cNvSpPr>
                  <p:nvPr/>
                </p:nvSpPr>
                <p:spPr>
                  <a:xfrm>
                    <a:off x="6491" y="3401"/>
                    <a:ext cx="2423"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a:solidFill>
                          <a:schemeClr val="bg1"/>
                        </a:solidFill>
                        <a:uFillTx/>
                        <a:cs typeface="Noto Sans S Chinese Medium" panose="020B0600000000000000" charset="-122"/>
                        <a:sym typeface="+mn-ea"/>
                      </a:rPr>
                      <a:t>调研</a:t>
                    </a:r>
                  </a:p>
                </p:txBody>
              </p:sp>
            </p:grpSp>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98" y="5617"/>
                  <a:ext cx="968" cy="694"/>
                </a:xfrm>
                <a:prstGeom prst="rect">
                  <a:avLst/>
                </a:prstGeom>
              </p:spPr>
            </p:pic>
          </p:gr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52" y="7803"/>
                <a:ext cx="941" cy="694"/>
              </a:xfrm>
              <a:prstGeom prst="rect">
                <a:avLst/>
              </a:prstGeom>
            </p:spPr>
          </p:pic>
          <p:sp>
            <p:nvSpPr>
              <p:cNvPr id="31" name="标题 1"/>
              <p:cNvSpPr>
                <a:spLocks noGrp="1"/>
              </p:cNvSpPr>
              <p:nvPr/>
            </p:nvSpPr>
            <p:spPr>
              <a:xfrm>
                <a:off x="12903" y="7825"/>
                <a:ext cx="3608" cy="614"/>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a:solidFill>
                      <a:schemeClr val="bg1"/>
                    </a:solidFill>
                    <a:uFillTx/>
                    <a:cs typeface="Noto Sans S Chinese Medium" panose="020B0600000000000000" charset="-122"/>
                    <a:sym typeface="+mn-ea"/>
                  </a:rPr>
                  <a:t>竞争分析</a:t>
                </a:r>
              </a:p>
            </p:txBody>
          </p:sp>
        </p:grpSp>
      </p:grpSp>
      <p:sp>
        <p:nvSpPr>
          <p:cNvPr id="16" name="任意多边形 6"/>
          <p:cNvSpPr/>
          <p:nvPr userDrawn="1"/>
        </p:nvSpPr>
        <p:spPr>
          <a:xfrm>
            <a:off x="8904964" y="4245610"/>
            <a:ext cx="1310102" cy="4838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Arial" panose="020B0604020202020204" pitchFamily="34" charset="0"/>
              </a:rPr>
              <a:t>网店定位</a:t>
            </a: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3353" y="4326890"/>
            <a:ext cx="459488" cy="440690"/>
          </a:xfrm>
          <a:prstGeom prst="rect">
            <a:avLst/>
          </a:prstGeom>
        </p:spPr>
      </p:pic>
      <p:sp>
        <p:nvSpPr>
          <p:cNvPr id="18" name="文本框 17"/>
          <p:cNvSpPr txBox="1"/>
          <p:nvPr/>
        </p:nvSpPr>
        <p:spPr>
          <a:xfrm>
            <a:off x="4727575" y="5085080"/>
            <a:ext cx="2540000" cy="368300"/>
          </a:xfrm>
          <a:prstGeom prst="rect">
            <a:avLst/>
          </a:prstGeom>
          <a:noFill/>
        </p:spPr>
        <p:txBody>
          <a:bodyPr wrap="square" rtlCol="0" anchor="t">
            <a:spAutoFit/>
          </a:bodyPr>
          <a:lstStyle/>
          <a:p>
            <a:r>
              <a:rPr lang="zh-CN" altLang="en-US"/>
              <a:t>网店定位的步骤</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020445" y="1962785"/>
            <a:ext cx="10140315" cy="118999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11" name="文本框 10"/>
          <p:cNvSpPr txBox="1"/>
          <p:nvPr/>
        </p:nvSpPr>
        <p:spPr>
          <a:xfrm>
            <a:off x="434975" y="1234440"/>
            <a:ext cx="4359910" cy="429895"/>
          </a:xfrm>
          <a:prstGeom prst="rect">
            <a:avLst/>
          </a:prstGeom>
          <a:noFill/>
        </p:spPr>
        <p:txBody>
          <a:bodyPr wrap="square" rtlCol="0">
            <a:spAutoFit/>
          </a:bodyPr>
          <a:lstStyle/>
          <a:p>
            <a:r>
              <a:rPr lang="en-US" altLang="zh-CN" sz="2200" b="1" kern="0" spc="300">
                <a:solidFill>
                  <a:srgbClr val="01786A"/>
                </a:solidFill>
                <a:latin typeface="微软雅黑" panose="020B0503020204020204" charset="-122"/>
                <a:ea typeface="微软雅黑" panose="020B0503020204020204" charset="-122"/>
                <a:cs typeface="微软雅黑" panose="020B0503020204020204" charset="-122"/>
                <a:sym typeface="+mn-ea"/>
              </a:rPr>
              <a:t>3.</a:t>
            </a:r>
            <a:r>
              <a:rPr lang="zh-CN" altLang="en-US" sz="2200" b="1" kern="0" spc="300">
                <a:solidFill>
                  <a:srgbClr val="01786A"/>
                </a:solidFill>
                <a:latin typeface="微软雅黑" panose="020B0503020204020204" charset="-122"/>
                <a:ea typeface="微软雅黑" panose="020B0503020204020204" charset="-122"/>
                <a:cs typeface="微软雅黑" panose="020B0503020204020204" charset="-122"/>
                <a:sym typeface="+mn-ea"/>
              </a:rPr>
              <a:t>网店选品</a:t>
            </a:r>
          </a:p>
        </p:txBody>
      </p:sp>
      <p:sp>
        <p:nvSpPr>
          <p:cNvPr id="12" name="文本框 11"/>
          <p:cNvSpPr txBox="1"/>
          <p:nvPr/>
        </p:nvSpPr>
        <p:spPr>
          <a:xfrm>
            <a:off x="1127760" y="1989000"/>
            <a:ext cx="9882505" cy="1014730"/>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solidFill>
                  <a:schemeClr val="bg1"/>
                </a:solidFill>
              </a:rPr>
              <a:t>货品是网店运营的前提，优质货源是网店成功的先决条件，并不是所有宝贝都适合在线销售，也不是任意货品都能成为爆款，找到适合网店经营的货品是网店运营的前提，优质货源是网店成功的先决条件。</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5178" cy="725"/>
            </a:xfrm>
            <a:prstGeom prst="rect">
              <a:avLst/>
            </a:prstGeom>
            <a:noFill/>
          </p:spPr>
          <p:txBody>
            <a:bodyPr wrap="none" rtlCol="0" anchor="t">
              <a:spAutoFit/>
            </a:bodyPr>
            <a:lstStyle/>
            <a:p>
              <a:pPr algn="l"/>
              <a:r>
                <a:rPr lang="zh-CN" altLang="en-US" sz="2400" b="1" dirty="0">
                  <a:solidFill>
                    <a:srgbClr val="FFFF00"/>
                  </a:solidFill>
                  <a:sym typeface="+mn-ea"/>
                </a:rPr>
                <a:t>任务1   个人网店的策划</a:t>
              </a:r>
            </a:p>
          </p:txBody>
        </p:sp>
      </p:grpSp>
      <p:sp>
        <p:nvSpPr>
          <p:cNvPr id="2" name="文本框 1"/>
          <p:cNvSpPr txBox="1"/>
          <p:nvPr/>
        </p:nvSpPr>
        <p:spPr>
          <a:xfrm>
            <a:off x="1020445" y="3213000"/>
            <a:ext cx="10325100" cy="3169285"/>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solidFill>
                  <a:schemeClr val="tx1"/>
                </a:solidFill>
                <a:sym typeface="+mn-ea"/>
              </a:rPr>
              <a:t>开网店选品建议如下：</a:t>
            </a:r>
          </a:p>
          <a:p>
            <a:pPr indent="508000" fontAlgn="auto">
              <a:extLst>
                <a:ext uri="{35155182-B16C-46BC-9424-99874614C6A1}">
                  <wpsdc:indentchars xmlns="" xmlns:wpsdc="http://www.wps.cn/officeDocument/2017/drawingmlCustomData" val="200" checksum="282533468"/>
                </a:ext>
              </a:extLst>
            </a:pPr>
            <a:endParaRPr lang="zh-CN" altLang="en-US" sz="2000" dirty="0">
              <a:solidFill>
                <a:schemeClr val="tx1"/>
              </a:solidFill>
            </a:endParaRPr>
          </a:p>
          <a:p>
            <a:pPr indent="508000" fontAlgn="auto">
              <a:extLst>
                <a:ext uri="{35155182-B16C-46BC-9424-99874614C6A1}">
                  <wpsdc:indentchars xmlns="" xmlns:wpsdc="http://www.wps.cn/officeDocument/2017/drawingmlCustomData" val="200" checksum="282533468"/>
                </a:ext>
              </a:extLst>
            </a:pPr>
            <a:r>
              <a:rPr lang="zh-CN" altLang="en-US" sz="2000" dirty="0"/>
              <a:t>（1）有利可图</a:t>
            </a:r>
          </a:p>
          <a:p>
            <a:pPr indent="508000" fontAlgn="auto">
              <a:extLst>
                <a:ext uri="{35155182-B16C-46BC-9424-99874614C6A1}">
                  <wpsdc:indentchars xmlns="" xmlns:wpsdc="http://www.wps.cn/officeDocument/2017/drawingmlCustomData" val="200" checksum="282533468"/>
                </a:ext>
              </a:extLst>
            </a:pPr>
            <a:r>
              <a:rPr lang="zh-CN" altLang="en-US" sz="2000" dirty="0"/>
              <a:t> 作为小微创业者，不得不考虑赢利，确保持续经营，才能够做大做强。</a:t>
            </a:r>
          </a:p>
          <a:p>
            <a:pPr indent="508000" fontAlgn="auto">
              <a:extLst>
                <a:ext uri="{35155182-B16C-46BC-9424-99874614C6A1}">
                  <wpsdc:indentchars xmlns="" xmlns:wpsdc="http://www.wps.cn/officeDocument/2017/drawingmlCustomData" val="200" checksum="282533468"/>
                </a:ext>
              </a:extLst>
            </a:pPr>
            <a:endParaRPr lang="zh-CN" altLang="en-US" sz="2000" dirty="0"/>
          </a:p>
          <a:p>
            <a:pPr indent="508000" fontAlgn="auto">
              <a:extLst>
                <a:ext uri="{35155182-B16C-46BC-9424-99874614C6A1}">
                  <wpsdc:indentchars xmlns="" xmlns:wpsdc="http://www.wps.cn/officeDocument/2017/drawingmlCustomData" val="200" checksum="282533468"/>
                </a:ext>
              </a:extLst>
            </a:pPr>
            <a:r>
              <a:rPr lang="zh-CN" altLang="en-US" sz="2000" dirty="0"/>
              <a:t>（2）无季节影响</a:t>
            </a:r>
          </a:p>
          <a:p>
            <a:pPr indent="508000" fontAlgn="auto">
              <a:extLst>
                <a:ext uri="{35155182-B16C-46BC-9424-99874614C6A1}">
                  <wpsdc:indentchars xmlns="" xmlns:wpsdc="http://www.wps.cn/officeDocument/2017/drawingmlCustomData" val="200" checksum="282533468"/>
                </a:ext>
              </a:extLst>
            </a:pPr>
            <a:r>
              <a:rPr lang="zh-CN" altLang="en-US" sz="2000" dirty="0"/>
              <a:t>在给网店选品时，要选择没有季节性影响的产品。</a:t>
            </a:r>
          </a:p>
          <a:p>
            <a:pPr indent="508000" fontAlgn="auto">
              <a:extLst>
                <a:ext uri="{35155182-B16C-46BC-9424-99874614C6A1}">
                  <wpsdc:indentchars xmlns="" xmlns:wpsdc="http://www.wps.cn/officeDocument/2017/drawingmlCustomData" val="200" checksum="282533468"/>
                </a:ext>
              </a:extLst>
            </a:pPr>
            <a:endParaRPr lang="zh-CN" altLang="en-US" sz="2000" dirty="0"/>
          </a:p>
          <a:p>
            <a:pPr indent="508000" fontAlgn="auto">
              <a:extLst>
                <a:ext uri="{35155182-B16C-46BC-9424-99874614C6A1}">
                  <wpsdc:indentchars xmlns="" xmlns:wpsdc="http://www.wps.cn/officeDocument/2017/drawingmlCustomData" val="200" checksum="282533468"/>
                </a:ext>
              </a:extLst>
            </a:pPr>
            <a:r>
              <a:rPr lang="zh-CN" altLang="en-US" sz="2000" dirty="0"/>
              <a:t>（3）货源稳定</a:t>
            </a:r>
          </a:p>
          <a:p>
            <a:pPr indent="508000" fontAlgn="auto">
              <a:extLst>
                <a:ext uri="{35155182-B16C-46BC-9424-99874614C6A1}">
                  <wpsdc:indentchars xmlns="" xmlns:wpsdc="http://www.wps.cn/officeDocument/2017/drawingmlCustomData" val="200" checksum="282533468"/>
                </a:ext>
              </a:extLst>
            </a:pPr>
            <a:r>
              <a:rPr lang="zh-CN" altLang="en-US" sz="2000" dirty="0"/>
              <a:t>开网店一定要保证有稳定的货源提供。</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1716580" y="1701000"/>
            <a:ext cx="10017666" cy="1080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5115" cy="1309"/>
            </a:xfrm>
            <a:prstGeom prst="rect">
              <a:avLst/>
            </a:prstGeom>
            <a:noFill/>
          </p:spPr>
          <p:txBody>
            <a:bodyPr wrap="none" rtlCol="0" anchor="t">
              <a:spAutoFit/>
            </a:bodyPr>
            <a:lstStyle/>
            <a:p>
              <a:r>
                <a:rPr lang="zh-CN" altLang="en-US" sz="2400" b="1" dirty="0">
                  <a:solidFill>
                    <a:srgbClr val="FFFF00"/>
                  </a:solidFill>
                  <a:sym typeface="+mn-ea"/>
                </a:rPr>
                <a:t>任务1  个人网店的策划</a:t>
              </a:r>
            </a:p>
            <a:p>
              <a:endParaRPr lang="zh-CN" altLang="en-US" sz="2400" b="1" dirty="0">
                <a:solidFill>
                  <a:srgbClr val="FFFF00"/>
                </a:solidFill>
                <a:sym typeface="+mn-ea"/>
              </a:endParaRPr>
            </a:p>
          </p:txBody>
        </p:sp>
      </p:grpSp>
      <p:sp>
        <p:nvSpPr>
          <p:cNvPr id="2" name="文本框 1"/>
          <p:cNvSpPr txBox="1"/>
          <p:nvPr/>
        </p:nvSpPr>
        <p:spPr>
          <a:xfrm>
            <a:off x="1673980" y="2925000"/>
            <a:ext cx="7043420" cy="398780"/>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t>（</a:t>
            </a:r>
            <a:r>
              <a:rPr lang="en-US" altLang="zh-CN" sz="2000" dirty="0"/>
              <a:t>1</a:t>
            </a:r>
            <a:r>
              <a:rPr lang="zh-CN" altLang="en-US" sz="2000" dirty="0"/>
              <a:t>）制作线下问卷调查表 </a:t>
            </a:r>
          </a:p>
        </p:txBody>
      </p:sp>
      <p:grpSp>
        <p:nvGrpSpPr>
          <p:cNvPr id="6" name="组合 5"/>
          <p:cNvGrpSpPr/>
          <p:nvPr/>
        </p:nvGrpSpPr>
        <p:grpSpPr>
          <a:xfrm>
            <a:off x="1341120" y="1178560"/>
            <a:ext cx="5149215" cy="429260"/>
            <a:chOff x="756" y="1856"/>
            <a:chExt cx="8109" cy="676"/>
          </a:xfrm>
        </p:grpSpPr>
        <p:sp>
          <p:nvSpPr>
            <p:cNvPr id="11" name="文本框 10"/>
            <p:cNvSpPr txBox="1"/>
            <p:nvPr/>
          </p:nvSpPr>
          <p:spPr>
            <a:xfrm>
              <a:off x="1999" y="1856"/>
              <a:ext cx="6866" cy="677"/>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网络细分市场调研</a:t>
              </a:r>
              <a:endParaRPr lang="zh-CN" sz="20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3" name="矩形 2"/>
          <p:cNvSpPr/>
          <p:nvPr/>
        </p:nvSpPr>
        <p:spPr>
          <a:xfrm>
            <a:off x="1689415" y="1794512"/>
            <a:ext cx="10017665" cy="707886"/>
          </a:xfrm>
          <a:prstGeom prst="rect">
            <a:avLst/>
          </a:prstGeom>
        </p:spPr>
        <p:txBody>
          <a:bodyPr wrap="square">
            <a:spAutoFit/>
          </a:bodyPr>
          <a:lstStyle/>
          <a:p>
            <a:pPr indent="508000"/>
            <a:r>
              <a:rPr lang="zh-CN" altLang="en-US" sz="2000" dirty="0">
                <a:solidFill>
                  <a:schemeClr val="bg1"/>
                </a:solidFill>
              </a:rPr>
              <a:t>经过讨论，小小团队决定以经营网上文具店为主题，制作该网店细分市场调研问卷， 并分别制成线上调研问卷和线下调查问卷，以适应对于不同人群的调研。</a:t>
            </a:r>
          </a:p>
        </p:txBody>
      </p:sp>
      <p:sp>
        <p:nvSpPr>
          <p:cNvPr id="19" name="文本框 1"/>
          <p:cNvSpPr txBox="1"/>
          <p:nvPr/>
        </p:nvSpPr>
        <p:spPr>
          <a:xfrm>
            <a:off x="1716580" y="3645000"/>
            <a:ext cx="7043420" cy="398780"/>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t>（</a:t>
            </a:r>
            <a:r>
              <a:rPr lang="en-US" altLang="zh-CN" sz="2000" dirty="0"/>
              <a:t>2</a:t>
            </a:r>
            <a:r>
              <a:rPr lang="zh-CN" altLang="en-US" sz="2000" dirty="0"/>
              <a:t>）制作线上问卷调查表 </a:t>
            </a:r>
          </a:p>
        </p:txBody>
      </p:sp>
      <p:sp>
        <p:nvSpPr>
          <p:cNvPr id="20" name="文本框 1"/>
          <p:cNvSpPr txBox="1"/>
          <p:nvPr/>
        </p:nvSpPr>
        <p:spPr>
          <a:xfrm>
            <a:off x="1704000" y="4365000"/>
            <a:ext cx="7043420" cy="398780"/>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t>（</a:t>
            </a:r>
            <a:r>
              <a:rPr lang="en-US" altLang="zh-CN" sz="2000" dirty="0"/>
              <a:t>3</a:t>
            </a:r>
            <a:r>
              <a:rPr lang="zh-CN" altLang="en-US" sz="2000" dirty="0"/>
              <a:t>）信息收集</a:t>
            </a:r>
          </a:p>
        </p:txBody>
      </p:sp>
      <p:sp>
        <p:nvSpPr>
          <p:cNvPr id="22" name="文本框 1"/>
          <p:cNvSpPr txBox="1"/>
          <p:nvPr/>
        </p:nvSpPr>
        <p:spPr>
          <a:xfrm>
            <a:off x="1704000" y="5085000"/>
            <a:ext cx="7043420" cy="398780"/>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t>（</a:t>
            </a:r>
            <a:r>
              <a:rPr lang="en-US" altLang="zh-CN" sz="2000" dirty="0"/>
              <a:t>4</a:t>
            </a:r>
            <a:r>
              <a:rPr lang="zh-CN" altLang="en-US" sz="2000" dirty="0"/>
              <a:t>）调研数据统计分析</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1397541" y="1907168"/>
            <a:ext cx="10320736" cy="1449831"/>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5115" cy="727"/>
            </a:xfrm>
            <a:prstGeom prst="rect">
              <a:avLst/>
            </a:prstGeom>
            <a:noFill/>
          </p:spPr>
          <p:txBody>
            <a:bodyPr wrap="none" rtlCol="0" anchor="t">
              <a:spAutoFit/>
            </a:bodyPr>
            <a:lstStyle/>
            <a:p>
              <a:r>
                <a:rPr lang="zh-CN" altLang="en-US" sz="2400" b="1" dirty="0">
                  <a:solidFill>
                    <a:srgbClr val="FFFF00"/>
                  </a:solidFill>
                  <a:sym typeface="+mn-ea"/>
                </a:rPr>
                <a:t>任务1  个人网店的策划</a:t>
              </a:r>
            </a:p>
          </p:txBody>
        </p:sp>
      </p:grpSp>
      <p:sp>
        <p:nvSpPr>
          <p:cNvPr id="2" name="文本框 1"/>
          <p:cNvSpPr txBox="1"/>
          <p:nvPr/>
        </p:nvSpPr>
        <p:spPr>
          <a:xfrm>
            <a:off x="1413510" y="2033561"/>
            <a:ext cx="10154490" cy="1015663"/>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solidFill>
                  <a:schemeClr val="bg1"/>
                </a:solidFill>
              </a:rPr>
              <a:t>开网店初期最重要的是选品，产品选的对不对，关系着 能否赚钱，能否持续做下去。在考虑卖什么的时候，一定要根据自己的兴趣和能力而定， 尽量避免涉足不熟悉、不擅长的领域；也要确定目标顾客，从顾客的需求出发选择商品。 </a:t>
            </a:r>
          </a:p>
        </p:txBody>
      </p:sp>
      <p:sp>
        <p:nvSpPr>
          <p:cNvPr id="4" name="文本框 3"/>
          <p:cNvSpPr txBox="1"/>
          <p:nvPr/>
        </p:nvSpPr>
        <p:spPr>
          <a:xfrm>
            <a:off x="6527800" y="6452870"/>
            <a:ext cx="3782695" cy="368300"/>
          </a:xfrm>
          <a:prstGeom prst="rect">
            <a:avLst/>
          </a:prstGeom>
          <a:noFill/>
        </p:spPr>
        <p:txBody>
          <a:bodyPr wrap="square" rtlCol="0" anchor="t">
            <a:spAutoFit/>
          </a:bodyPr>
          <a:lstStyle/>
          <a:p>
            <a:r>
              <a:rPr lang="zh-CN" altLang="en-US"/>
              <a:t>员工手册内容规划的基本思路</a:t>
            </a:r>
          </a:p>
        </p:txBody>
      </p:sp>
      <p:grpSp>
        <p:nvGrpSpPr>
          <p:cNvPr id="3" name="组合 2"/>
          <p:cNvGrpSpPr/>
          <p:nvPr/>
        </p:nvGrpSpPr>
        <p:grpSpPr>
          <a:xfrm>
            <a:off x="767080" y="1189355"/>
            <a:ext cx="5006340" cy="429260"/>
            <a:chOff x="756" y="1873"/>
            <a:chExt cx="7884" cy="676"/>
          </a:xfrm>
        </p:grpSpPr>
        <p:sp>
          <p:nvSpPr>
            <p:cNvPr id="11" name="文本框 10"/>
            <p:cNvSpPr txBox="1"/>
            <p:nvPr/>
          </p:nvSpPr>
          <p:spPr>
            <a:xfrm>
              <a:off x="1774" y="1873"/>
              <a:ext cx="6866" cy="677"/>
            </a:xfrm>
            <a:prstGeom prst="rect">
              <a:avLst/>
            </a:prstGeom>
            <a:noFill/>
          </p:spPr>
          <p:txBody>
            <a:bodyPr wrap="square" rtlCol="0">
              <a:spAutoFit/>
            </a:bodyPr>
            <a:lstStyle/>
            <a:p>
              <a:r>
                <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主营产品选型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2</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1439264" y="1917000"/>
            <a:ext cx="10017666" cy="864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5115" cy="727"/>
            </a:xfrm>
            <a:prstGeom prst="rect">
              <a:avLst/>
            </a:prstGeom>
            <a:noFill/>
          </p:spPr>
          <p:txBody>
            <a:bodyPr wrap="none" rtlCol="0" anchor="t">
              <a:spAutoFit/>
            </a:bodyPr>
            <a:lstStyle/>
            <a:p>
              <a:r>
                <a:rPr lang="zh-CN" altLang="en-US" sz="2400" b="1" dirty="0">
                  <a:solidFill>
                    <a:srgbClr val="FFFF00"/>
                  </a:solidFill>
                  <a:sym typeface="+mn-ea"/>
                </a:rPr>
                <a:t>任务1  个人网店的策划</a:t>
              </a:r>
            </a:p>
          </p:txBody>
        </p:sp>
      </p:grpSp>
      <p:sp>
        <p:nvSpPr>
          <p:cNvPr id="2" name="文本框 1"/>
          <p:cNvSpPr txBox="1"/>
          <p:nvPr/>
        </p:nvSpPr>
        <p:spPr>
          <a:xfrm>
            <a:off x="1526700" y="2001114"/>
            <a:ext cx="9753300" cy="707886"/>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solidFill>
                  <a:schemeClr val="bg1"/>
                </a:solidFill>
              </a:rPr>
              <a:t>消费者画像，即消费者信息标签化，是通过收集与分析消费者社会属性、生活习惯、 消费行为等主要信息的数据之后，完美地抽象出一个消费者的商业全貌。 </a:t>
            </a:r>
          </a:p>
        </p:txBody>
      </p:sp>
      <p:grpSp>
        <p:nvGrpSpPr>
          <p:cNvPr id="3" name="组合 2"/>
          <p:cNvGrpSpPr/>
          <p:nvPr/>
        </p:nvGrpSpPr>
        <p:grpSpPr>
          <a:xfrm>
            <a:off x="767080" y="1189355"/>
            <a:ext cx="5006340" cy="429260"/>
            <a:chOff x="756" y="1873"/>
            <a:chExt cx="7884" cy="676"/>
          </a:xfrm>
        </p:grpSpPr>
        <p:sp>
          <p:nvSpPr>
            <p:cNvPr id="11" name="文本框 10"/>
            <p:cNvSpPr txBox="1"/>
            <p:nvPr/>
          </p:nvSpPr>
          <p:spPr>
            <a:xfrm>
              <a:off x="1774" y="1873"/>
              <a:ext cx="6866" cy="677"/>
            </a:xfrm>
            <a:prstGeom prst="rect">
              <a:avLst/>
            </a:prstGeom>
            <a:noFill/>
          </p:spPr>
          <p:txBody>
            <a:bodyPr wrap="square" rtlCol="0">
              <a:spAutoFit/>
            </a:bodyPr>
            <a:lstStyle/>
            <a:p>
              <a:r>
                <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a:t>
              </a:r>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目标消费群体画像</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3</a:t>
              </a:r>
            </a:p>
          </p:txBody>
        </p:sp>
      </p:grpSp>
      <p:sp>
        <p:nvSpPr>
          <p:cNvPr id="17" name="等腰三角形 5"/>
          <p:cNvSpPr/>
          <p:nvPr/>
        </p:nvSpPr>
        <p:spPr>
          <a:xfrm rot="5400000">
            <a:off x="2088251" y="2757920"/>
            <a:ext cx="1094441"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3565773" y="3141000"/>
            <a:ext cx="6812210" cy="109444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地域、年龄、性别、文化、职业、 收入、生活习惯、消费习惯和兴趣爱好等）</a:t>
            </a:r>
          </a:p>
        </p:txBody>
      </p:sp>
      <p:sp>
        <p:nvSpPr>
          <p:cNvPr id="19" name="矩形 18"/>
          <p:cNvSpPr/>
          <p:nvPr/>
        </p:nvSpPr>
        <p:spPr>
          <a:xfrm>
            <a:off x="1705171" y="4670363"/>
            <a:ext cx="6777558" cy="918637"/>
          </a:xfrm>
          <a:prstGeom prst="rect">
            <a:avLst/>
          </a:prstGeom>
          <a:solidFill>
            <a:srgbClr val="40404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（产品使用目的、兴趣偏好、消费 需求、使用场景、行为习惯等</a:t>
            </a:r>
          </a:p>
        </p:txBody>
      </p:sp>
      <p:sp>
        <p:nvSpPr>
          <p:cNvPr id="20" name="等腰三角形 30"/>
          <p:cNvSpPr/>
          <p:nvPr/>
        </p:nvSpPr>
        <p:spPr>
          <a:xfrm rot="16200000" flipH="1">
            <a:off x="8952198" y="4199383"/>
            <a:ext cx="91863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9"/>
          <p:cNvSpPr txBox="1"/>
          <p:nvPr/>
        </p:nvSpPr>
        <p:spPr>
          <a:xfrm>
            <a:off x="2093313" y="3285000"/>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400" b="1" spc="300" dirty="0"/>
              <a:t>人口属性</a:t>
            </a:r>
          </a:p>
        </p:txBody>
      </p:sp>
      <p:sp>
        <p:nvSpPr>
          <p:cNvPr id="22" name="TextBox 29"/>
          <p:cNvSpPr txBox="1"/>
          <p:nvPr/>
        </p:nvSpPr>
        <p:spPr>
          <a:xfrm>
            <a:off x="8973916" y="476035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400" b="1" spc="300" dirty="0"/>
              <a:t>产品行为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105535" y="1200150"/>
            <a:ext cx="2740025" cy="429895"/>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目标消费群体画像</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5115" cy="1309"/>
            </a:xfrm>
            <a:prstGeom prst="rect">
              <a:avLst/>
            </a:prstGeom>
            <a:noFill/>
          </p:spPr>
          <p:txBody>
            <a:bodyPr wrap="none" rtlCol="0" anchor="t">
              <a:spAutoFit/>
            </a:bodyPr>
            <a:lstStyle/>
            <a:p>
              <a:r>
                <a:rPr lang="zh-CN" altLang="en-US" sz="2400" b="1" dirty="0">
                  <a:solidFill>
                    <a:srgbClr val="FFFF00"/>
                  </a:solidFill>
                  <a:sym typeface="+mn-ea"/>
                </a:rPr>
                <a:t>任务1  个人网店的策划</a:t>
              </a:r>
            </a:p>
            <a:p>
              <a:endParaRPr lang="zh-CN" altLang="en-US" sz="2400" b="1" dirty="0">
                <a:solidFill>
                  <a:srgbClr val="FFFF00"/>
                </a:solidFill>
                <a:sym typeface="+mn-ea"/>
              </a:endParaRPr>
            </a:p>
          </p:txBody>
        </p:sp>
      </p:grpSp>
      <p:sp>
        <p:nvSpPr>
          <p:cNvPr id="13" name="圆角矩形 12"/>
          <p:cNvSpPr/>
          <p:nvPr/>
        </p:nvSpPr>
        <p:spPr>
          <a:xfrm>
            <a:off x="480060" y="1200150"/>
            <a:ext cx="557530" cy="408305"/>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3</a:t>
            </a:r>
          </a:p>
        </p:txBody>
      </p:sp>
      <p:sp>
        <p:nvSpPr>
          <p:cNvPr id="7" name="矩形 6"/>
          <p:cNvSpPr/>
          <p:nvPr/>
        </p:nvSpPr>
        <p:spPr>
          <a:xfrm>
            <a:off x="1272000" y="1917000"/>
            <a:ext cx="1686680" cy="369332"/>
          </a:xfrm>
          <a:prstGeom prst="rect">
            <a:avLst/>
          </a:prstGeom>
        </p:spPr>
        <p:txBody>
          <a:bodyPr wrap="none">
            <a:spAutoFit/>
          </a:bodyPr>
          <a:lstStyle/>
          <a:p>
            <a:r>
              <a:rPr lang="zh-CN" altLang="en-US" dirty="0"/>
              <a:t>（</a:t>
            </a:r>
            <a:r>
              <a:rPr lang="en-US" altLang="zh-CN" dirty="0"/>
              <a:t>1</a:t>
            </a:r>
            <a:r>
              <a:rPr lang="zh-CN" altLang="en-US" dirty="0"/>
              <a:t>）实地访谈</a:t>
            </a:r>
          </a:p>
        </p:txBody>
      </p:sp>
      <p:sp>
        <p:nvSpPr>
          <p:cNvPr id="8" name="矩形 7"/>
          <p:cNvSpPr/>
          <p:nvPr/>
        </p:nvSpPr>
        <p:spPr>
          <a:xfrm>
            <a:off x="1272000" y="2421000"/>
            <a:ext cx="2201244" cy="369332"/>
          </a:xfrm>
          <a:prstGeom prst="rect">
            <a:avLst/>
          </a:prstGeom>
        </p:spPr>
        <p:txBody>
          <a:bodyPr wrap="none">
            <a:spAutoFit/>
          </a:bodyPr>
          <a:lstStyle/>
          <a:p>
            <a:r>
              <a:rPr lang="zh-CN" altLang="en-US" dirty="0"/>
              <a:t>（</a:t>
            </a:r>
            <a:r>
              <a:rPr lang="en-US" altLang="zh-CN" dirty="0"/>
              <a:t>2</a:t>
            </a:r>
            <a:r>
              <a:rPr lang="zh-CN" altLang="en-US" dirty="0"/>
              <a:t>）整理自述材料 </a:t>
            </a:r>
          </a:p>
        </p:txBody>
      </p:sp>
      <p:sp>
        <p:nvSpPr>
          <p:cNvPr id="9" name="矩形 8"/>
          <p:cNvSpPr/>
          <p:nvPr/>
        </p:nvSpPr>
        <p:spPr>
          <a:xfrm>
            <a:off x="1272000" y="2925000"/>
            <a:ext cx="2201244" cy="369332"/>
          </a:xfrm>
          <a:prstGeom prst="rect">
            <a:avLst/>
          </a:prstGeom>
        </p:spPr>
        <p:txBody>
          <a:bodyPr wrap="none">
            <a:spAutoFit/>
          </a:bodyPr>
          <a:lstStyle/>
          <a:p>
            <a:r>
              <a:rPr lang="zh-CN" altLang="en-US" dirty="0"/>
              <a:t>（</a:t>
            </a:r>
            <a:r>
              <a:rPr lang="en-US" altLang="zh-CN" dirty="0"/>
              <a:t>3</a:t>
            </a:r>
            <a:r>
              <a:rPr lang="zh-CN" altLang="en-US" dirty="0"/>
              <a:t>）消费群体画像 </a:t>
            </a:r>
          </a:p>
        </p:txBody>
      </p:sp>
      <p:sp>
        <p:nvSpPr>
          <p:cNvPr id="10" name="矩形 9"/>
          <p:cNvSpPr/>
          <p:nvPr/>
        </p:nvSpPr>
        <p:spPr>
          <a:xfrm>
            <a:off x="1272000" y="3501000"/>
            <a:ext cx="2610010" cy="369332"/>
          </a:xfrm>
          <a:prstGeom prst="rect">
            <a:avLst/>
          </a:prstGeom>
        </p:spPr>
        <p:txBody>
          <a:bodyPr wrap="none">
            <a:spAutoFit/>
          </a:bodyPr>
          <a:lstStyle/>
          <a:p>
            <a:r>
              <a:rPr lang="zh-CN" altLang="en-US" dirty="0"/>
              <a:t>（</a:t>
            </a:r>
            <a:r>
              <a:rPr lang="en-US" altLang="zh-CN" dirty="0"/>
              <a:t>4</a:t>
            </a:r>
            <a:r>
              <a:rPr lang="zh-CN" altLang="en-US" dirty="0"/>
              <a:t>）目标客户定位分析</a:t>
            </a:r>
          </a:p>
        </p:txBody>
      </p:sp>
      <p:sp>
        <p:nvSpPr>
          <p:cNvPr id="12" name="矩形 11"/>
          <p:cNvSpPr/>
          <p:nvPr/>
        </p:nvSpPr>
        <p:spPr>
          <a:xfrm>
            <a:off x="1272000" y="4077000"/>
            <a:ext cx="3355406" cy="369332"/>
          </a:xfrm>
          <a:prstGeom prst="rect">
            <a:avLst/>
          </a:prstGeom>
        </p:spPr>
        <p:txBody>
          <a:bodyPr wrap="none">
            <a:spAutoFit/>
          </a:bodyPr>
          <a:lstStyle/>
          <a:p>
            <a:r>
              <a:rPr lang="zh-CN" altLang="en-US" dirty="0"/>
              <a:t>（</a:t>
            </a:r>
            <a:r>
              <a:rPr lang="en-US" altLang="zh-CN" dirty="0"/>
              <a:t>5</a:t>
            </a:r>
            <a:r>
              <a:rPr lang="zh-CN" altLang="en-US" dirty="0"/>
              <a:t>）完善网店目标消费者定位 </a:t>
            </a:r>
          </a:p>
        </p:txBody>
      </p:sp>
      <p:graphicFrame>
        <p:nvGraphicFramePr>
          <p:cNvPr id="25" name="表格 24"/>
          <p:cNvGraphicFramePr/>
          <p:nvPr>
            <p:custDataLst>
              <p:tags r:id="rId1"/>
            </p:custDataLst>
          </p:nvPr>
        </p:nvGraphicFramePr>
        <p:xfrm>
          <a:off x="5232000" y="1004760"/>
          <a:ext cx="6265545" cy="3840480"/>
        </p:xfrm>
        <a:graphic>
          <a:graphicData uri="http://schemas.openxmlformats.org/drawingml/2006/table">
            <a:tbl>
              <a:tblPr firstRow="1" bandRow="1">
                <a:tableStyleId>{5C22544A-7EE6-4342-B048-85BDC9FD1C3A}</a:tableStyleId>
              </a:tblPr>
              <a:tblGrid>
                <a:gridCol w="2503170">
                  <a:extLst>
                    <a:ext uri="{9D8B030D-6E8A-4147-A177-3AD203B41FA5}">
                      <a16:colId xmlns:a16="http://schemas.microsoft.com/office/drawing/2014/main" val="20000"/>
                    </a:ext>
                  </a:extLst>
                </a:gridCol>
                <a:gridCol w="3762375">
                  <a:extLst>
                    <a:ext uri="{9D8B030D-6E8A-4147-A177-3AD203B41FA5}">
                      <a16:colId xmlns:a16="http://schemas.microsoft.com/office/drawing/2014/main" val="20001"/>
                    </a:ext>
                  </a:extLst>
                </a:gridCol>
              </a:tblGrid>
              <a:tr h="640080">
                <a:tc>
                  <a:txBody>
                    <a:bodyPr/>
                    <a:lstStyle/>
                    <a:p>
                      <a:pPr algn="ctr">
                        <a:buNone/>
                      </a:pPr>
                      <a:r>
                        <a:rPr lang="zh-CN" altLang="en-US" sz="2000" dirty="0">
                          <a:latin typeface="微软雅黑" panose="020B0503020204020204" charset="-122"/>
                          <a:ea typeface="微软雅黑" panose="020B0503020204020204" charset="-122"/>
                          <a:cs typeface="微软雅黑" panose="020B0503020204020204" charset="-122"/>
                        </a:rPr>
                        <a:t>分析项目</a:t>
                      </a:r>
                    </a:p>
                  </a:txBody>
                  <a:tcPr>
                    <a:solidFill>
                      <a:srgbClr val="83A29D"/>
                    </a:solidFill>
                  </a:tcPr>
                </a:tc>
                <a:tc>
                  <a:txBody>
                    <a:bodyPr/>
                    <a:lstStyle/>
                    <a:p>
                      <a:pPr algn="ctr">
                        <a:buNone/>
                      </a:pPr>
                      <a:r>
                        <a:rPr lang="zh-CN" altLang="en-US" sz="2000" dirty="0">
                          <a:latin typeface="微软雅黑" panose="020B0503020204020204" charset="-122"/>
                          <a:ea typeface="微软雅黑" panose="020B0503020204020204" charset="-122"/>
                          <a:cs typeface="微软雅黑" panose="020B0503020204020204" charset="-122"/>
                        </a:rPr>
                        <a:t> 实际情况</a:t>
                      </a:r>
                    </a:p>
                  </a:txBody>
                  <a:tcPr>
                    <a:solidFill>
                      <a:srgbClr val="83A29D"/>
                    </a:solidFill>
                  </a:tcPr>
                </a:tc>
                <a:extLst>
                  <a:ext uri="{0D108BD9-81ED-4DB2-BD59-A6C34878D82A}">
                    <a16:rowId xmlns:a16="http://schemas.microsoft.com/office/drawing/2014/main" val="10000"/>
                  </a:ext>
                </a:extLst>
              </a:tr>
              <a:tr h="640080">
                <a:tc>
                  <a:txBody>
                    <a:bodyPr/>
                    <a:lstStyle/>
                    <a:p>
                      <a:pPr algn="ctr">
                        <a:buNone/>
                      </a:pPr>
                      <a:r>
                        <a:rPr lang="zh-CN" altLang="en-US" dirty="0"/>
                        <a:t>主要年龄层分布</a:t>
                      </a:r>
                    </a:p>
                  </a:txBody>
                  <a:tcPr>
                    <a:solidFill>
                      <a:srgbClr val="E4EBEA"/>
                    </a:solidFill>
                  </a:tcPr>
                </a:tc>
                <a:tc>
                  <a:txBody>
                    <a:bodyPr/>
                    <a:lstStyle/>
                    <a:p>
                      <a:pPr algn="l">
                        <a:buNone/>
                      </a:pPr>
                      <a:endParaRPr lang="zh-CN" altLang="en-US" sz="1600" dirty="0"/>
                    </a:p>
                  </a:txBody>
                  <a:tcPr>
                    <a:solidFill>
                      <a:srgbClr val="E4EBEA"/>
                    </a:solidFill>
                  </a:tcPr>
                </a:tc>
                <a:extLst>
                  <a:ext uri="{0D108BD9-81ED-4DB2-BD59-A6C34878D82A}">
                    <a16:rowId xmlns:a16="http://schemas.microsoft.com/office/drawing/2014/main" val="10001"/>
                  </a:ext>
                </a:extLst>
              </a:tr>
              <a:tr h="640080">
                <a:tc>
                  <a:txBody>
                    <a:bodyPr/>
                    <a:lstStyle/>
                    <a:p>
                      <a:pPr algn="ctr">
                        <a:buNone/>
                      </a:pPr>
                      <a:r>
                        <a:rPr lang="zh-CN" altLang="en-US" dirty="0"/>
                        <a:t>性别分布</a:t>
                      </a:r>
                    </a:p>
                  </a:txBody>
                  <a:tcPr>
                    <a:solidFill>
                      <a:srgbClr val="E4EBEA"/>
                    </a:solidFill>
                  </a:tcPr>
                </a:tc>
                <a:tc>
                  <a:txBody>
                    <a:bodyPr/>
                    <a:lstStyle/>
                    <a:p>
                      <a:pPr algn="l">
                        <a:buClrTx/>
                        <a:buSzTx/>
                        <a:buNone/>
                      </a:pPr>
                      <a:endParaRPr lang="zh-CN" altLang="en-US" sz="1600" dirty="0"/>
                    </a:p>
                  </a:txBody>
                  <a:tcPr>
                    <a:solidFill>
                      <a:srgbClr val="E4EBEA"/>
                    </a:solidFill>
                  </a:tcPr>
                </a:tc>
                <a:extLst>
                  <a:ext uri="{0D108BD9-81ED-4DB2-BD59-A6C34878D82A}">
                    <a16:rowId xmlns:a16="http://schemas.microsoft.com/office/drawing/2014/main" val="10002"/>
                  </a:ext>
                </a:extLst>
              </a:tr>
              <a:tr h="640080">
                <a:tc>
                  <a:txBody>
                    <a:bodyPr/>
                    <a:lstStyle/>
                    <a:p>
                      <a:pPr algn="ctr">
                        <a:buNone/>
                      </a:pPr>
                      <a:r>
                        <a:rPr lang="zh-CN" altLang="en-US" dirty="0"/>
                        <a:t>职业分布</a:t>
                      </a:r>
                    </a:p>
                  </a:txBody>
                  <a:tcPr>
                    <a:solidFill>
                      <a:srgbClr val="E4EBEA"/>
                    </a:solidFill>
                  </a:tcPr>
                </a:tc>
                <a:tc>
                  <a:txBody>
                    <a:bodyPr/>
                    <a:lstStyle/>
                    <a:p>
                      <a:pPr algn="l">
                        <a:buClrTx/>
                        <a:buSzTx/>
                        <a:buNone/>
                      </a:pPr>
                      <a:endParaRPr lang="zh-CN" altLang="en-US" sz="1600" dirty="0"/>
                    </a:p>
                  </a:txBody>
                  <a:tcPr>
                    <a:solidFill>
                      <a:srgbClr val="E4EBEA"/>
                    </a:solidFill>
                  </a:tcPr>
                </a:tc>
                <a:extLst>
                  <a:ext uri="{0D108BD9-81ED-4DB2-BD59-A6C34878D82A}">
                    <a16:rowId xmlns:a16="http://schemas.microsoft.com/office/drawing/2014/main" val="10003"/>
                  </a:ext>
                </a:extLst>
              </a:tr>
              <a:tr h="640080">
                <a:tc>
                  <a:txBody>
                    <a:bodyPr/>
                    <a:lstStyle/>
                    <a:p>
                      <a:pPr algn="ctr">
                        <a:buNone/>
                      </a:pPr>
                      <a:r>
                        <a:rPr lang="zh-CN" altLang="en-US" dirty="0"/>
                        <a:t>消费心理</a:t>
                      </a:r>
                    </a:p>
                  </a:txBody>
                  <a:tcPr>
                    <a:solidFill>
                      <a:srgbClr val="E4EBEA"/>
                    </a:solidFill>
                  </a:tcPr>
                </a:tc>
                <a:tc>
                  <a:txBody>
                    <a:bodyPr/>
                    <a:lstStyle/>
                    <a:p>
                      <a:pPr algn="l">
                        <a:buNone/>
                      </a:pPr>
                      <a:endParaRPr lang="zh-CN" altLang="en-US" sz="1600" dirty="0"/>
                    </a:p>
                  </a:txBody>
                  <a:tcPr>
                    <a:solidFill>
                      <a:srgbClr val="E4EBEA"/>
                    </a:solidFill>
                  </a:tcPr>
                </a:tc>
                <a:extLst>
                  <a:ext uri="{0D108BD9-81ED-4DB2-BD59-A6C34878D82A}">
                    <a16:rowId xmlns:a16="http://schemas.microsoft.com/office/drawing/2014/main" val="10004"/>
                  </a:ext>
                </a:extLst>
              </a:tr>
              <a:tr h="640080">
                <a:tc>
                  <a:txBody>
                    <a:bodyPr/>
                    <a:lstStyle/>
                    <a:p>
                      <a:pPr algn="ctr">
                        <a:buNone/>
                      </a:pPr>
                      <a:r>
                        <a:rPr lang="zh-CN" altLang="en-US" dirty="0"/>
                        <a:t>主要诉求</a:t>
                      </a:r>
                    </a:p>
                  </a:txBody>
                  <a:tcPr>
                    <a:solidFill>
                      <a:srgbClr val="E4EBEA"/>
                    </a:solidFill>
                  </a:tcPr>
                </a:tc>
                <a:tc>
                  <a:txBody>
                    <a:bodyPr/>
                    <a:lstStyle/>
                    <a:p>
                      <a:pPr algn="l">
                        <a:buNone/>
                      </a:pPr>
                      <a:endParaRPr lang="zh-CN" altLang="en-US" sz="1600" dirty="0"/>
                    </a:p>
                  </a:txBody>
                  <a:tcPr>
                    <a:solidFill>
                      <a:srgbClr val="E4EBEA"/>
                    </a:solidFill>
                  </a:tcPr>
                </a:tc>
                <a:extLst>
                  <a:ext uri="{0D108BD9-81ED-4DB2-BD59-A6C34878D82A}">
                    <a16:rowId xmlns:a16="http://schemas.microsoft.com/office/drawing/2014/main" val="10005"/>
                  </a:ext>
                </a:extLst>
              </a:tr>
            </a:tbl>
          </a:graphicData>
        </a:graphic>
      </p:graphicFrame>
      <p:sp>
        <p:nvSpPr>
          <p:cNvPr id="16" name="矩形 15"/>
          <p:cNvSpPr/>
          <p:nvPr/>
        </p:nvSpPr>
        <p:spPr>
          <a:xfrm>
            <a:off x="7227079" y="4941000"/>
            <a:ext cx="2262158" cy="369332"/>
          </a:xfrm>
          <a:prstGeom prst="rect">
            <a:avLst/>
          </a:prstGeom>
        </p:spPr>
        <p:txBody>
          <a:bodyPr wrap="none">
            <a:spAutoFit/>
          </a:bodyPr>
          <a:lstStyle/>
          <a:p>
            <a:r>
              <a:rPr lang="zh-CN" altLang="en-US" dirty="0"/>
              <a:t>目标客户定位分析表</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任务延伸</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5115" cy="727"/>
            </a:xfrm>
            <a:prstGeom prst="rect">
              <a:avLst/>
            </a:prstGeom>
            <a:noFill/>
          </p:spPr>
          <p:txBody>
            <a:bodyPr wrap="none" rtlCol="0" anchor="t">
              <a:spAutoFit/>
            </a:bodyPr>
            <a:lstStyle/>
            <a:p>
              <a:r>
                <a:rPr lang="zh-CN" altLang="en-US" sz="2400" b="1" dirty="0">
                  <a:solidFill>
                    <a:srgbClr val="FFFF00"/>
                  </a:solidFill>
                  <a:sym typeface="+mn-ea"/>
                </a:rPr>
                <a:t>任务1  个人网店的策划</a:t>
              </a:r>
            </a:p>
          </p:txBody>
        </p:sp>
      </p:grpSp>
      <p:sp>
        <p:nvSpPr>
          <p:cNvPr id="15" name="圆角矩形 14"/>
          <p:cNvSpPr/>
          <p:nvPr/>
        </p:nvSpPr>
        <p:spPr>
          <a:xfrm>
            <a:off x="1439264" y="1917000"/>
            <a:ext cx="10017666" cy="864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4" name="矩形 3"/>
          <p:cNvSpPr/>
          <p:nvPr/>
        </p:nvSpPr>
        <p:spPr>
          <a:xfrm>
            <a:off x="1631999" y="2025834"/>
            <a:ext cx="9551815" cy="646331"/>
          </a:xfrm>
          <a:prstGeom prst="rect">
            <a:avLst/>
          </a:prstGeom>
        </p:spPr>
        <p:txBody>
          <a:bodyPr wrap="square">
            <a:spAutoFit/>
          </a:bodyPr>
          <a:lstStyle/>
          <a:p>
            <a:pPr indent="720090"/>
            <a:r>
              <a:rPr lang="zh-CN" altLang="en-US" dirty="0">
                <a:solidFill>
                  <a:schemeClr val="bg1"/>
                </a:solidFill>
              </a:rPr>
              <a:t>除了淘宝网店，小小身边还有一些朋友开了微店。微店有哪些特点？哪些产品适合 在微店销售呢？</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5400000">
            <a:off x="523240" y="2117090"/>
            <a:ext cx="6857365" cy="2624455"/>
          </a:xfrm>
          <a:prstGeom prst="rect">
            <a:avLst/>
          </a:prstGeom>
          <a:solidFill>
            <a:srgbClr val="5B7A7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664200" y="2205355"/>
            <a:ext cx="4286885" cy="706755"/>
          </a:xfrm>
          <a:prstGeom prst="rect">
            <a:avLst/>
          </a:prstGeom>
          <a:noFill/>
        </p:spPr>
        <p:txBody>
          <a:bodyPr wrap="square" rtlCol="0">
            <a:spAutoFit/>
          </a:bodyPr>
          <a:lstStyle/>
          <a:p>
            <a:pPr algn="dist"/>
            <a:r>
              <a:rPr lang="zh-CN" altLang="en-US" sz="4000" b="1" dirty="0">
                <a:solidFill>
                  <a:srgbClr val="F65738"/>
                </a:solidFill>
                <a:latin typeface="微软雅黑" panose="020B0503020204020204" charset="-122"/>
                <a:ea typeface="微软雅黑" panose="020B0503020204020204" charset="-122"/>
                <a:cs typeface="微软雅黑" panose="020B0503020204020204" charset="-122"/>
              </a:rPr>
              <a:t>网店的开设</a:t>
            </a:r>
          </a:p>
        </p:txBody>
      </p:sp>
      <p:grpSp>
        <p:nvGrpSpPr>
          <p:cNvPr id="16" name="组合 15"/>
          <p:cNvGrpSpPr/>
          <p:nvPr/>
        </p:nvGrpSpPr>
        <p:grpSpPr>
          <a:xfrm>
            <a:off x="6167755" y="3213100"/>
            <a:ext cx="4665980" cy="2676525"/>
            <a:chOff x="9713" y="5060"/>
            <a:chExt cx="7348" cy="4215"/>
          </a:xfrm>
        </p:grpSpPr>
        <p:sp>
          <p:nvSpPr>
            <p:cNvPr id="27" name="文本框 26"/>
            <p:cNvSpPr txBox="1"/>
            <p:nvPr/>
          </p:nvSpPr>
          <p:spPr>
            <a:xfrm>
              <a:off x="10054" y="5060"/>
              <a:ext cx="7007" cy="4215"/>
            </a:xfrm>
            <a:prstGeom prst="rect">
              <a:avLst/>
            </a:prstGeom>
            <a:noFill/>
          </p:spPr>
          <p:txBody>
            <a:bodyPr wrap="square" rtlCol="0">
              <a:spAutoFit/>
            </a:bodyPr>
            <a:lstStyle/>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任务描述</a:t>
              </a:r>
            </a:p>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任务分析</a:t>
              </a:r>
            </a:p>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任务准备</a:t>
              </a:r>
            </a:p>
            <a:p>
              <a:pPr algn="l" fontAlgn="auto">
                <a:lnSpc>
                  <a:spcPct val="150000"/>
                </a:lnSpc>
                <a:buClrTx/>
                <a:buSzTx/>
                <a:buFontTx/>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任务实施</a:t>
              </a:r>
            </a:p>
          </p:txBody>
        </p:sp>
        <p:sp>
          <p:nvSpPr>
            <p:cNvPr id="9" name="椭圆 8"/>
            <p:cNvSpPr/>
            <p:nvPr/>
          </p:nvSpPr>
          <p:spPr>
            <a:xfrm>
              <a:off x="9713" y="562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713" y="664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713" y="7668"/>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713" y="8575"/>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3792220" y="1772920"/>
            <a:ext cx="471805" cy="2306955"/>
          </a:xfrm>
          <a:prstGeom prst="rect">
            <a:avLst/>
          </a:prstGeom>
          <a:noFill/>
        </p:spPr>
        <p:txBody>
          <a:bodyPr wrap="square" rtlCol="0" anchor="t">
            <a:spAutoFit/>
          </a:bodyPr>
          <a:lstStyle/>
          <a:p>
            <a:pPr algn="dist"/>
            <a:r>
              <a:rPr lang="zh-CN" altLang="en-US" sz="4800" b="1">
                <a:solidFill>
                  <a:schemeClr val="bg1"/>
                </a:solidFill>
                <a:latin typeface="微软雅黑" panose="020B0503020204020204" charset="-122"/>
                <a:ea typeface="微软雅黑" panose="020B0503020204020204" charset="-122"/>
                <a:cs typeface="微软雅黑" panose="020B0503020204020204" charset="-122"/>
                <a:sym typeface="+mn-ea"/>
              </a:rPr>
              <a:t>任务</a:t>
            </a:r>
            <a:r>
              <a:rPr lang="en-US" altLang="zh-CN" sz="4800" b="1">
                <a:solidFill>
                  <a:schemeClr val="bg1"/>
                </a:solidFill>
                <a:latin typeface="微软雅黑" panose="020B0503020204020204" charset="-122"/>
                <a:ea typeface="微软雅黑" panose="020B0503020204020204" charset="-122"/>
                <a:cs typeface="微软雅黑" panose="020B0503020204020204" charset="-122"/>
                <a:sym typeface="+mn-ea"/>
              </a:rPr>
              <a:t>2</a:t>
            </a:r>
          </a:p>
        </p:txBody>
      </p:sp>
      <p:grpSp>
        <p:nvGrpSpPr>
          <p:cNvPr id="11" name="组合 10"/>
          <p:cNvGrpSpPr/>
          <p:nvPr/>
        </p:nvGrpSpPr>
        <p:grpSpPr>
          <a:xfrm>
            <a:off x="3545840" y="1465580"/>
            <a:ext cx="1034415" cy="2755265"/>
            <a:chOff x="5584" y="2308"/>
            <a:chExt cx="1629" cy="4339"/>
          </a:xfrm>
        </p:grpSpPr>
        <p:cxnSp>
          <p:nvCxnSpPr>
            <p:cNvPr id="6" name="直接连接符 5"/>
            <p:cNvCxnSpPr/>
            <p:nvPr/>
          </p:nvCxnSpPr>
          <p:spPr>
            <a:xfrm flipH="1">
              <a:off x="5614" y="5967"/>
              <a:ext cx="6" cy="68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584" y="6647"/>
              <a:ext cx="60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543" y="2338"/>
              <a:ext cx="67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94" y="2308"/>
              <a:ext cx="0" cy="574"/>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33705" y="361315"/>
            <a:ext cx="2280285" cy="575945"/>
          </a:xfrm>
          <a:prstGeom prst="roundRect">
            <a:avLst>
              <a:gd name="adj" fmla="val 26791"/>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1035" y="388620"/>
            <a:ext cx="1826260" cy="521970"/>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rPr>
              <a:t>专题引导</a:t>
            </a:r>
          </a:p>
        </p:txBody>
      </p:sp>
      <p:grpSp>
        <p:nvGrpSpPr>
          <p:cNvPr id="10" name="组合 9"/>
          <p:cNvGrpSpPr/>
          <p:nvPr/>
        </p:nvGrpSpPr>
        <p:grpSpPr>
          <a:xfrm>
            <a:off x="264181" y="1338787"/>
            <a:ext cx="5848985" cy="3754975"/>
            <a:chOff x="755" y="3149"/>
            <a:chExt cx="9525" cy="6299"/>
          </a:xfrm>
        </p:grpSpPr>
        <p:sp>
          <p:nvSpPr>
            <p:cNvPr id="7" name="矩形 6"/>
            <p:cNvSpPr/>
            <p:nvPr/>
          </p:nvSpPr>
          <p:spPr>
            <a:xfrm>
              <a:off x="755" y="3149"/>
              <a:ext cx="9525" cy="6299"/>
            </a:xfrm>
            <a:prstGeom prst="rect">
              <a:avLst/>
            </a:prstGeom>
            <a:solidFill>
              <a:srgbClr val="83A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97" y="3404"/>
              <a:ext cx="9243" cy="5729"/>
            </a:xfrm>
            <a:prstGeom prst="rect">
              <a:avLst/>
            </a:prstGeom>
            <a:noFill/>
          </p:spPr>
          <p:txBody>
            <a:bodyPr wrap="square" rtlCol="0" anchor="t">
              <a:spAutoFit/>
            </a:bodyPr>
            <a:lstStyle/>
            <a:p>
              <a:pPr indent="0" algn="l" fontAlgn="auto">
                <a:lnSpc>
                  <a:spcPct val="150000"/>
                </a:lnSpc>
                <a:buNone/>
              </a:pPr>
              <a:r>
                <a:rPr lang="en-US" altLang="zh-CN">
                  <a:solidFill>
                    <a:schemeClr val="bg1"/>
                  </a:solidFill>
                  <a:latin typeface="思源黑体 CN Normal" panose="020B0400000000000000" charset="-122"/>
                  <a:ea typeface="思源黑体 CN Normal" panose="020B0400000000000000" charset="-122"/>
                  <a:sym typeface="+mn-ea"/>
                </a:rPr>
                <a:t>   2020 年 5 月 22 日</a:t>
              </a:r>
              <a:r>
                <a:rPr lang="zh-CN" altLang="en-US">
                  <a:solidFill>
                    <a:schemeClr val="bg1"/>
                  </a:solidFill>
                  <a:latin typeface="思源黑体 CN Normal" panose="020B0400000000000000" charset="-122"/>
                  <a:ea typeface="思源黑体 CN Normal" panose="020B0400000000000000" charset="-122"/>
                  <a:sym typeface="+mn-ea"/>
                </a:rPr>
                <a:t>，国务院</a:t>
              </a:r>
              <a:r>
                <a:rPr lang="en-US" altLang="zh-CN">
                  <a:solidFill>
                    <a:schemeClr val="bg1"/>
                  </a:solidFill>
                  <a:latin typeface="思源黑体 CN Normal" panose="020B0400000000000000" charset="-122"/>
                  <a:ea typeface="思源黑体 CN Normal" panose="020B0400000000000000" charset="-122"/>
                  <a:sym typeface="+mn-ea"/>
                </a:rPr>
                <a:t>发布《2020 年国务院政府工作报告》提出，全面推进</a:t>
              </a:r>
              <a:r>
                <a:rPr lang="zh-CN">
                  <a:solidFill>
                    <a:schemeClr val="bg1"/>
                  </a:solidFill>
                  <a:latin typeface="思源黑体 CN Normal" panose="020B0400000000000000" charset="-122"/>
                  <a:ea typeface="思源黑体 CN Normal" panose="020B0400000000000000" charset="-122"/>
                  <a:sym typeface="+mn-ea"/>
                </a:rPr>
                <a:t>“互联网 +”，打造数字经济新优势，深入推进大众创业、万众创新。基于这样的背景，个人网店开设专题</a:t>
              </a:r>
              <a:r>
                <a:rPr>
                  <a:solidFill>
                    <a:schemeClr val="bg1"/>
                  </a:solidFill>
                  <a:latin typeface="思源黑体 CN Normal" panose="020B0400000000000000" charset="-122"/>
                  <a:ea typeface="思源黑体 CN Normal" panose="020B0400000000000000" charset="-122"/>
                  <a:sym typeface="+mn-ea"/>
                </a:rPr>
                <a:t>实践性强，以行动导向、任务驱动为主要形式，按照“项目—任务—拓展”的学习过程，根据职业领域典型工作任务，基于典型的电商平台，把思政元素融入职业工作新情境、新模式和新方法，把实战项目任务化，</a:t>
              </a:r>
              <a:r>
                <a:rPr lang="zh-CN">
                  <a:solidFill>
                    <a:schemeClr val="bg1"/>
                  </a:solidFill>
                  <a:latin typeface="思源黑体 CN Normal" panose="020B0400000000000000" charset="-122"/>
                  <a:ea typeface="思源黑体 CN Normal" panose="020B0400000000000000" charset="-122"/>
                  <a:sym typeface="+mn-ea"/>
                </a:rPr>
                <a:t>从而实现个人网店的开设。</a:t>
              </a:r>
            </a:p>
          </p:txBody>
        </p:sp>
      </p:grpSp>
      <p:sp>
        <p:nvSpPr>
          <p:cNvPr id="3" name="文本框 2"/>
          <p:cNvSpPr txBox="1"/>
          <p:nvPr/>
        </p:nvSpPr>
        <p:spPr>
          <a:xfrm>
            <a:off x="1920240" y="5444205"/>
            <a:ext cx="8659495" cy="763270"/>
          </a:xfrm>
          <a:prstGeom prst="rect">
            <a:avLst/>
          </a:prstGeom>
          <a:solidFill>
            <a:srgbClr val="FFC000"/>
          </a:solidFill>
          <a:ln>
            <a:noFill/>
          </a:ln>
        </p:spPr>
        <p:style>
          <a:lnRef idx="2">
            <a:schemeClr val="accent2">
              <a:shade val="50000"/>
            </a:schemeClr>
          </a:lnRef>
          <a:fillRef idx="1">
            <a:schemeClr val="accent2"/>
          </a:fillRef>
          <a:effectRef idx="0">
            <a:schemeClr val="accent2"/>
          </a:effectRef>
          <a:fontRef idx="minor">
            <a:schemeClr val="lt1"/>
          </a:fontRef>
        </p:style>
        <p:txBody>
          <a:bodyPr wrap="none" tIns="0" rtlCol="0" anchor="t">
            <a:spAutoFit/>
          </a:bodyPr>
          <a:lstStyle/>
          <a:p>
            <a:pPr indent="0" algn="l" fontAlgn="auto">
              <a:lnSpc>
                <a:spcPts val="2800"/>
              </a:lnSpc>
              <a:buNone/>
            </a:pPr>
            <a:r>
              <a:rPr lang="en-US" altLang="zh-CN" b="1" dirty="0">
                <a:solidFill>
                  <a:schemeClr val="bg1"/>
                </a:solidFill>
                <a:effectLst/>
                <a:latin typeface="微软雅黑" panose="020B0503020204020204" charset="-122"/>
                <a:ea typeface="微软雅黑" panose="020B0503020204020204" charset="-122"/>
                <a:cs typeface="微软雅黑" panose="020B0503020204020204" charset="-122"/>
                <a:sym typeface="+mn-ea"/>
              </a:rPr>
              <a:t>       </a:t>
            </a:r>
            <a:r>
              <a:rPr lang="zh-CN" altLang="en-US" b="1" dirty="0">
                <a:effectLst/>
                <a:latin typeface="微软雅黑" panose="020B0503020204020204" charset="-122"/>
                <a:ea typeface="微软雅黑" panose="020B0503020204020204" charset="-122"/>
                <a:cs typeface="微软雅黑" panose="020B0503020204020204" charset="-122"/>
                <a:sym typeface="+mn-ea"/>
              </a:rPr>
              <a:t>本专题设置四个实践任务：个人网店的策划、网店的开设、网店的装修与美化、</a:t>
            </a:r>
          </a:p>
          <a:p>
            <a:pPr indent="0" algn="l" fontAlgn="auto">
              <a:lnSpc>
                <a:spcPts val="2800"/>
              </a:lnSpc>
              <a:buNone/>
            </a:pPr>
            <a:r>
              <a:rPr lang="zh-CN" altLang="en-US" b="1" dirty="0">
                <a:effectLst/>
                <a:latin typeface="微软雅黑" panose="020B0503020204020204" charset="-122"/>
                <a:ea typeface="微软雅黑" panose="020B0503020204020204" charset="-122"/>
                <a:cs typeface="微软雅黑" panose="020B0503020204020204" charset="-122"/>
                <a:sym typeface="+mn-ea"/>
              </a:rPr>
              <a:t>网店的运营维护。在教学实施时，可根据不同专业方向选择具体的教学任务实施。</a:t>
            </a:r>
            <a:endParaRPr lang="zh-CN" altLang="en-US" b="1" dirty="0">
              <a:effectLst/>
              <a:latin typeface="微软雅黑" panose="020B0503020204020204" charset="-122"/>
              <a:ea typeface="微软雅黑" panose="020B0503020204020204" charset="-122"/>
              <a:cs typeface="微软雅黑" panose="020B0503020204020204" charset="-122"/>
            </a:endParaRPr>
          </a:p>
        </p:txBody>
      </p:sp>
      <p:pic>
        <p:nvPicPr>
          <p:cNvPr id="100" name="图片 99"/>
          <p:cNvPicPr/>
          <p:nvPr>
            <p:custDataLst>
              <p:tags r:id="rId1"/>
            </p:custDataLst>
          </p:nvPr>
        </p:nvPicPr>
        <p:blipFill>
          <a:blip r:embed="rId3"/>
          <a:stretch>
            <a:fillRect/>
          </a:stretch>
        </p:blipFill>
        <p:spPr>
          <a:xfrm>
            <a:off x="6456045" y="1341120"/>
            <a:ext cx="5559425" cy="375285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2338070" y="2275840"/>
            <a:ext cx="7597775" cy="1036955"/>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2708275" y="2421255"/>
            <a:ext cx="7001510" cy="706755"/>
          </a:xfrm>
          <a:prstGeom prst="rect">
            <a:avLst/>
          </a:prstGeom>
          <a:noFill/>
        </p:spPr>
        <p:txBody>
          <a:bodyPr wrap="square" rtlCol="0" anchor="t">
            <a:spAutoFit/>
          </a:bodyPr>
          <a:lstStyle/>
          <a:p>
            <a:pPr indent="508000" fontAlgn="auto">
              <a:lnSpc>
                <a:spcPct val="100000"/>
              </a:lnSpc>
              <a:extLst>
                <a:ext uri="{35155182-B16C-46BC-9424-99874614C6A1}">
                  <wpsdc:indentchars xmlns="" xmlns:wpsdc="http://www.wps.cn/officeDocument/2017/drawingmlCustomData"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小小团队已经通过分析和调研完成了网店的前期策划，接下来创客团队准备按计划 在淘宝平台开设个人店铺。</a:t>
            </a:r>
          </a:p>
        </p:txBody>
      </p:sp>
      <p:grpSp>
        <p:nvGrpSpPr>
          <p:cNvPr id="12" name="组合 11"/>
          <p:cNvGrpSpPr/>
          <p:nvPr/>
        </p:nvGrpSpPr>
        <p:grpSpPr>
          <a:xfrm>
            <a:off x="0" y="-26670"/>
            <a:ext cx="12204065" cy="904875"/>
            <a:chOff x="0" y="-42"/>
            <a:chExt cx="19219" cy="1425"/>
          </a:xfrm>
        </p:grpSpPr>
        <p:sp>
          <p:nvSpPr>
            <p:cNvPr id="10" name="矩形 9"/>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02" y="184"/>
              <a:ext cx="1304" cy="1199"/>
              <a:chOff x="756" y="1232"/>
              <a:chExt cx="1304" cy="1199"/>
            </a:xfrm>
          </p:grpSpPr>
          <p:sp>
            <p:nvSpPr>
              <p:cNvPr id="3" name="矩形 2"/>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任务描述</a:t>
              </a:r>
            </a:p>
          </p:txBody>
        </p:sp>
        <p:sp>
          <p:nvSpPr>
            <p:cNvPr id="9" name="矩形 8"/>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020445" y="1915795"/>
            <a:ext cx="10140315" cy="1435735"/>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1343660" y="1989000"/>
            <a:ext cx="9533890" cy="1323439"/>
          </a:xfrm>
          <a:prstGeom prst="rect">
            <a:avLst/>
          </a:prstGeom>
          <a:noFill/>
        </p:spPr>
        <p:txBody>
          <a:bodyPr wrap="square" rtlCol="0" anchor="t">
            <a:spAutoFit/>
          </a:bodyPr>
          <a:lstStyle/>
          <a:p>
            <a:pPr indent="508000" fontAlgn="auto">
              <a:lnSpc>
                <a:spcPct val="100000"/>
              </a:lnSpc>
              <a:extLst>
                <a:ext uri="{35155182-B16C-46BC-9424-99874614C6A1}">
                  <wpsdc:indentchars xmlns="" xmlns:wpsdc="http://www.wps.cn/officeDocument/2017/drawingmlCustomData"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为了快速通过网店申请与认证，首先要了解网店开通的流程并整理出资料清单，按照 清单准备注册所需的资料。然后进入申请流程：注册支付宝账号并完成设置，接下来注册 淘宝账号，并将淘宝账号和支付宝账号进行绑定，最后再开通卖家账号后即可申请开店， 实名认证成功后且店铺开设成功即可完成店铺基本信息设置。</a:t>
            </a:r>
          </a:p>
        </p:txBody>
      </p:sp>
      <p:sp>
        <p:nvSpPr>
          <p:cNvPr id="25" name="文本框 24"/>
          <p:cNvSpPr txBox="1"/>
          <p:nvPr/>
        </p:nvSpPr>
        <p:spPr>
          <a:xfrm>
            <a:off x="5304155" y="5012055"/>
            <a:ext cx="1637030" cy="450850"/>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sz="1800">
                <a:sym typeface="+mn-lt"/>
              </a:rPr>
              <a:t>任务路线图</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任务分析</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grpSp>
        <p:nvGrpSpPr>
          <p:cNvPr id="10" name="组合 9"/>
          <p:cNvGrpSpPr/>
          <p:nvPr/>
        </p:nvGrpSpPr>
        <p:grpSpPr>
          <a:xfrm>
            <a:off x="1774735" y="4386580"/>
            <a:ext cx="8281265" cy="544830"/>
            <a:chOff x="3784" y="5499"/>
            <a:chExt cx="11386" cy="858"/>
          </a:xfrm>
        </p:grpSpPr>
        <p:grpSp>
          <p:nvGrpSpPr>
            <p:cNvPr id="34" name="组合 33"/>
            <p:cNvGrpSpPr/>
            <p:nvPr/>
          </p:nvGrpSpPr>
          <p:grpSpPr>
            <a:xfrm>
              <a:off x="7448" y="5513"/>
              <a:ext cx="4090" cy="844"/>
              <a:chOff x="7697" y="3119"/>
              <a:chExt cx="4090" cy="844"/>
            </a:xfrm>
          </p:grpSpPr>
          <p:sp>
            <p:nvSpPr>
              <p:cNvPr id="16" name="任意多边形 6"/>
              <p:cNvSpPr/>
              <p:nvPr userDrawn="1"/>
            </p:nvSpPr>
            <p:spPr>
              <a:xfrm>
                <a:off x="8402" y="3119"/>
                <a:ext cx="2547"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17" name="标题 1"/>
              <p:cNvSpPr>
                <a:spLocks noGrp="1"/>
              </p:cNvSpPr>
              <p:nvPr/>
            </p:nvSpPr>
            <p:spPr>
              <a:xfrm>
                <a:off x="7697" y="3217"/>
                <a:ext cx="4090"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cs typeface="Noto Sans S Chinese Medium" panose="020B0600000000000000" charset="-122"/>
                    <a:sym typeface="+mn-ea"/>
                  </a:rPr>
                  <a:t>个人网店开通</a:t>
                </a:r>
                <a:endParaRPr lang="zh-CN" altLang="en-US" sz="2000" b="0" kern="0" spc="100" dirty="0">
                  <a:solidFill>
                    <a:schemeClr val="bg1"/>
                  </a:solidFill>
                  <a:uFillTx/>
                  <a:cs typeface="Noto Sans S Chinese Medium" panose="020B0600000000000000" charset="-122"/>
                  <a:sym typeface="+mn-ea"/>
                </a:endParaRPr>
              </a:p>
            </p:txBody>
          </p:sp>
        </p:gr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0" y="5521"/>
              <a:ext cx="968" cy="694"/>
            </a:xfrm>
            <a:prstGeom prst="rect">
              <a:avLst/>
            </a:prstGeom>
          </p:spPr>
        </p:pic>
        <p:grpSp>
          <p:nvGrpSpPr>
            <p:cNvPr id="24" name="组合 23"/>
            <p:cNvGrpSpPr/>
            <p:nvPr/>
          </p:nvGrpSpPr>
          <p:grpSpPr>
            <a:xfrm>
              <a:off x="12495" y="5513"/>
              <a:ext cx="2675" cy="762"/>
              <a:chOff x="4297" y="3304"/>
              <a:chExt cx="2947" cy="844"/>
            </a:xfrm>
          </p:grpSpPr>
          <p:sp>
            <p:nvSpPr>
              <p:cNvPr id="22" name="任意多边形 6"/>
              <p:cNvSpPr/>
              <p:nvPr userDrawn="1"/>
            </p:nvSpPr>
            <p:spPr>
              <a:xfrm>
                <a:off x="4297" y="3304"/>
                <a:ext cx="2947"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23" name="标题 1"/>
              <p:cNvSpPr>
                <a:spLocks noGrp="1"/>
              </p:cNvSpPr>
              <p:nvPr/>
            </p:nvSpPr>
            <p:spPr>
              <a:xfrm>
                <a:off x="4423" y="3401"/>
                <a:ext cx="2779"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cs typeface="Noto Sans S Chinese Medium" panose="020B0600000000000000" charset="-122"/>
                    <a:sym typeface="+mn-ea"/>
                  </a:rPr>
                  <a:t>店铺基本设置</a:t>
                </a:r>
                <a:endParaRPr lang="zh-CN" altLang="en-US" sz="2000" b="0" kern="0" spc="100" dirty="0">
                  <a:solidFill>
                    <a:schemeClr val="bg1"/>
                  </a:solidFill>
                  <a:uFillTx/>
                  <a:cs typeface="Noto Sans S Chinese Medium" panose="020B0600000000000000" charset="-122"/>
                  <a:sym typeface="+mn-ea"/>
                </a:endParaRPr>
              </a:p>
            </p:txBody>
          </p:sp>
        </p:grpSp>
        <p:grpSp>
          <p:nvGrpSpPr>
            <p:cNvPr id="27" name="组合 26"/>
            <p:cNvGrpSpPr/>
            <p:nvPr/>
          </p:nvGrpSpPr>
          <p:grpSpPr>
            <a:xfrm>
              <a:off x="3784" y="5499"/>
              <a:ext cx="2692" cy="762"/>
              <a:chOff x="6529" y="3304"/>
              <a:chExt cx="3583" cy="844"/>
            </a:xfrm>
          </p:grpSpPr>
          <p:sp>
            <p:nvSpPr>
              <p:cNvPr id="28" name="任意多边形 6"/>
              <p:cNvSpPr/>
              <p:nvPr userDrawn="1"/>
            </p:nvSpPr>
            <p:spPr>
              <a:xfrm>
                <a:off x="6555" y="3304"/>
                <a:ext cx="3557"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29" name="标题 1"/>
              <p:cNvSpPr>
                <a:spLocks noGrp="1"/>
              </p:cNvSpPr>
              <p:nvPr/>
            </p:nvSpPr>
            <p:spPr>
              <a:xfrm>
                <a:off x="6529" y="3401"/>
                <a:ext cx="3568"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cs typeface="Noto Sans S Chinese Medium" panose="020B0600000000000000" charset="-122"/>
                    <a:sym typeface="+mn-ea"/>
                  </a:rPr>
                  <a:t>开店资料准备</a:t>
                </a:r>
                <a:endParaRPr lang="zh-CN" altLang="en-US" sz="2000" b="0" kern="0" spc="100" dirty="0">
                  <a:solidFill>
                    <a:schemeClr val="bg1"/>
                  </a:solidFill>
                  <a:uFillTx/>
                  <a:cs typeface="Noto Sans S Chinese Medium" panose="020B0600000000000000" charset="-122"/>
                  <a:sym typeface="+mn-ea"/>
                </a:endParaRP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77" y="5581"/>
              <a:ext cx="968" cy="694"/>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12090" y="123444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1.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淘宝网开店基本知识</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sp>
        <p:nvSpPr>
          <p:cNvPr id="15" name="文本框 10"/>
          <p:cNvSpPr txBox="1"/>
          <p:nvPr/>
        </p:nvSpPr>
        <p:spPr>
          <a:xfrm>
            <a:off x="533132" y="2000567"/>
            <a:ext cx="4359910" cy="430887"/>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2.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个人淘宝开店不需要收费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0"/>
          <p:cNvSpPr txBox="1"/>
          <p:nvPr/>
        </p:nvSpPr>
        <p:spPr>
          <a:xfrm>
            <a:off x="551815" y="2846208"/>
            <a:ext cx="4359910" cy="430887"/>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3.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淘宝店铺状态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0"/>
          <p:cNvSpPr txBox="1"/>
          <p:nvPr/>
        </p:nvSpPr>
        <p:spPr>
          <a:xfrm>
            <a:off x="512090" y="3646113"/>
            <a:ext cx="4791910" cy="430887"/>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4.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个人网店的申请与开通流程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5087620" y="1268730"/>
            <a:ext cx="6943725" cy="4057650"/>
          </a:xfrm>
          <a:prstGeom prst="rect">
            <a:avLst/>
          </a:prstGeom>
        </p:spPr>
      </p:pic>
      <p:sp>
        <p:nvSpPr>
          <p:cNvPr id="3" name="文本框 2"/>
          <p:cNvSpPr txBox="1"/>
          <p:nvPr/>
        </p:nvSpPr>
        <p:spPr>
          <a:xfrm>
            <a:off x="7392035" y="5516880"/>
            <a:ext cx="3357245" cy="368300"/>
          </a:xfrm>
          <a:prstGeom prst="rect">
            <a:avLst/>
          </a:prstGeom>
          <a:noFill/>
        </p:spPr>
        <p:txBody>
          <a:bodyPr wrap="square" rtlCol="0" anchor="t">
            <a:spAutoFit/>
          </a:bodyPr>
          <a:lstStyle/>
          <a:p>
            <a:r>
              <a:rPr lang="zh-CN" altLang="en-US"/>
              <a:t>个人网店申请与开通流程</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56090" y="1189355"/>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5.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网店的命名</a:t>
            </a:r>
            <a:endParaRPr lang="zh-CN" sz="20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sp>
        <p:nvSpPr>
          <p:cNvPr id="2" name="文本框 1"/>
          <p:cNvSpPr txBox="1"/>
          <p:nvPr/>
        </p:nvSpPr>
        <p:spPr>
          <a:xfrm>
            <a:off x="480060" y="1844675"/>
            <a:ext cx="11179175" cy="707886"/>
          </a:xfrm>
          <a:prstGeom prst="rect">
            <a:avLst/>
          </a:prstGeom>
          <a:noFill/>
        </p:spPr>
        <p:txBody>
          <a:bodyPr wrap="square" rtlCol="0" anchor="t">
            <a:spAutoFit/>
          </a:bodyPr>
          <a:lstStyle/>
          <a:p>
            <a:pPr indent="457200" fontAlgn="auto"/>
            <a:r>
              <a:rPr lang="zh-CN" altLang="en-US" sz="2000" dirty="0">
                <a:sym typeface="+mn-ea"/>
              </a:rPr>
              <a:t>开网店需要一个好的店铺名称，为网店取名时，一般遵循“简短、独特、新颖”等 原则，并考虑与店铺经营类目、品牌商标以及目标用户特点相结合的命名方式 。</a:t>
            </a:r>
            <a:endParaRPr lang="zh-CN" altLang="en-US" sz="2000" dirty="0">
              <a:solidFill>
                <a:srgbClr val="F65738"/>
              </a:solidFill>
            </a:endParaRPr>
          </a:p>
        </p:txBody>
      </p:sp>
      <p:sp>
        <p:nvSpPr>
          <p:cNvPr id="16" name="文本框 1"/>
          <p:cNvSpPr txBox="1"/>
          <p:nvPr/>
        </p:nvSpPr>
        <p:spPr>
          <a:xfrm>
            <a:off x="408000" y="2847580"/>
            <a:ext cx="6408000" cy="1323439"/>
          </a:xfrm>
          <a:prstGeom prst="rect">
            <a:avLst/>
          </a:prstGeom>
          <a:noFill/>
        </p:spPr>
        <p:txBody>
          <a:bodyPr wrap="square" rtlCol="0" anchor="t">
            <a:spAutoFit/>
          </a:bodyPr>
          <a:lstStyle/>
          <a:p>
            <a:pPr indent="457200" fontAlgn="auto"/>
            <a:r>
              <a:rPr lang="zh-CN" altLang="en-US" sz="2000" dirty="0">
                <a:solidFill>
                  <a:srgbClr val="F65738"/>
                </a:solidFill>
              </a:rPr>
              <a:t>取名禁忌</a:t>
            </a:r>
            <a:r>
              <a:rPr lang="en-US" altLang="zh-CN" sz="2000" dirty="0">
                <a:solidFill>
                  <a:srgbClr val="F65738"/>
                </a:solidFill>
              </a:rPr>
              <a:t>:</a:t>
            </a:r>
          </a:p>
          <a:p>
            <a:pPr indent="457200" fontAlgn="auto"/>
            <a:r>
              <a:rPr lang="en-US" altLang="zh-CN" sz="2000" dirty="0">
                <a:solidFill>
                  <a:srgbClr val="F65738"/>
                </a:solidFill>
              </a:rPr>
              <a:t>   (1</a:t>
            </a:r>
            <a:r>
              <a:rPr lang="zh-CN" altLang="en-US" sz="2000" dirty="0">
                <a:solidFill>
                  <a:srgbClr val="F65738"/>
                </a:solidFill>
              </a:rPr>
              <a:t>）不能够随便改名</a:t>
            </a:r>
            <a:endParaRPr lang="en-US" altLang="zh-CN" sz="2000" dirty="0">
              <a:solidFill>
                <a:srgbClr val="F65738"/>
              </a:solidFill>
            </a:endParaRPr>
          </a:p>
          <a:p>
            <a:pPr indent="457200" fontAlgn="auto"/>
            <a:r>
              <a:rPr lang="zh-CN" altLang="en-US" sz="2000" dirty="0">
                <a:solidFill>
                  <a:srgbClr val="F65738"/>
                </a:solidFill>
              </a:rPr>
              <a:t>（</a:t>
            </a:r>
            <a:r>
              <a:rPr lang="en-US" altLang="zh-CN" sz="2000" dirty="0">
                <a:solidFill>
                  <a:srgbClr val="F65738"/>
                </a:solidFill>
              </a:rPr>
              <a:t>2</a:t>
            </a:r>
            <a:r>
              <a:rPr lang="zh-CN" altLang="en-US" sz="2000" dirty="0">
                <a:solidFill>
                  <a:srgbClr val="F65738"/>
                </a:solidFill>
              </a:rPr>
              <a:t>）不要使用生僻字 </a:t>
            </a:r>
            <a:endParaRPr lang="en-US" altLang="zh-CN" sz="2000" dirty="0">
              <a:solidFill>
                <a:srgbClr val="F65738"/>
              </a:solidFill>
            </a:endParaRPr>
          </a:p>
          <a:p>
            <a:pPr indent="457200" fontAlgn="auto"/>
            <a:r>
              <a:rPr lang="zh-CN" altLang="en-US" sz="2000" dirty="0">
                <a:solidFill>
                  <a:srgbClr val="F65738"/>
                </a:solidFill>
              </a:rPr>
              <a:t>（</a:t>
            </a:r>
            <a:r>
              <a:rPr lang="en-US" altLang="zh-CN" sz="2000" dirty="0">
                <a:solidFill>
                  <a:srgbClr val="F65738"/>
                </a:solidFill>
              </a:rPr>
              <a:t>3</a:t>
            </a:r>
            <a:r>
              <a:rPr lang="zh-CN" altLang="en-US" sz="2000" dirty="0">
                <a:solidFill>
                  <a:srgbClr val="F65738"/>
                </a:solidFill>
              </a:rPr>
              <a:t>）不要模仿知名品牌的店铺名字 </a:t>
            </a:r>
          </a:p>
        </p:txBody>
      </p:sp>
      <p:pic>
        <p:nvPicPr>
          <p:cNvPr id="3" name="图片 2" descr="吃店"/>
          <p:cNvPicPr>
            <a:picLocks noChangeAspect="1"/>
          </p:cNvPicPr>
          <p:nvPr/>
        </p:nvPicPr>
        <p:blipFill>
          <a:blip r:embed="rId2"/>
          <a:stretch>
            <a:fillRect/>
          </a:stretch>
        </p:blipFill>
        <p:spPr>
          <a:xfrm>
            <a:off x="1056005" y="4364990"/>
            <a:ext cx="9553575" cy="1714500"/>
          </a:xfrm>
          <a:prstGeom prst="rect">
            <a:avLst/>
          </a:prstGeom>
        </p:spPr>
      </p:pic>
      <p:pic>
        <p:nvPicPr>
          <p:cNvPr id="5" name="图片 4" descr="衣店"/>
          <p:cNvPicPr>
            <a:picLocks noChangeAspect="1"/>
          </p:cNvPicPr>
          <p:nvPr/>
        </p:nvPicPr>
        <p:blipFill>
          <a:blip r:embed="rId3"/>
          <a:srcRect r="-46317"/>
          <a:stretch>
            <a:fillRect/>
          </a:stretch>
        </p:blipFill>
        <p:spPr>
          <a:xfrm>
            <a:off x="5304155" y="2582545"/>
            <a:ext cx="9648825" cy="17526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335915" y="2348865"/>
            <a:ext cx="5123815" cy="1412875"/>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sp>
        <p:nvSpPr>
          <p:cNvPr id="2" name="文本框 1"/>
          <p:cNvSpPr txBox="1"/>
          <p:nvPr/>
        </p:nvSpPr>
        <p:spPr>
          <a:xfrm>
            <a:off x="551815" y="2421255"/>
            <a:ext cx="4629150" cy="1198880"/>
          </a:xfrm>
          <a:prstGeom prst="rect">
            <a:avLst/>
          </a:prstGeom>
          <a:noFill/>
        </p:spPr>
        <p:txBody>
          <a:bodyPr wrap="square" rtlCol="0" anchor="t">
            <a:spAutoFit/>
          </a:bodyPr>
          <a:lstStyle/>
          <a:p>
            <a:pPr indent="457200" fontAlgn="auto">
              <a:extLst>
                <a:ext uri="{35155182-B16C-46BC-9424-99874614C6A1}">
                  <wpsdc:indentchars xmlns="" xmlns:wpsdc="http://www.wps.cn/officeDocument/2017/drawingmlCustomData" val="200" checksum="59296752"/>
                </a:ext>
              </a:extLst>
            </a:pPr>
            <a:r>
              <a:rPr lang="zh-CN" altLang="en-US" dirty="0">
                <a:solidFill>
                  <a:schemeClr val="bg1"/>
                </a:solidFill>
              </a:rPr>
              <a:t>小小团队着手在淘宝网上开通个人店铺，根据导师给的资料表格，整理开店前需要 的相关资料，主要包括店主的身份信息和店主的银行卡信息。</a:t>
            </a:r>
          </a:p>
        </p:txBody>
      </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开通个人网店的资料准备</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graphicFrame>
        <p:nvGraphicFramePr>
          <p:cNvPr id="3" name="表格 2"/>
          <p:cNvGraphicFramePr/>
          <p:nvPr>
            <p:custDataLst>
              <p:tags r:id="rId1"/>
            </p:custDataLst>
          </p:nvPr>
        </p:nvGraphicFramePr>
        <p:xfrm>
          <a:off x="5807710" y="1988820"/>
          <a:ext cx="5934710" cy="3752850"/>
        </p:xfrm>
        <a:graphic>
          <a:graphicData uri="http://schemas.openxmlformats.org/drawingml/2006/table">
            <a:tbl>
              <a:tblPr firstRow="1" bandRow="1">
                <a:tableStyleId>{5940675A-B579-460E-94D1-54222C63F5DA}</a:tableStyleId>
              </a:tblPr>
              <a:tblGrid>
                <a:gridCol w="1840230">
                  <a:extLst>
                    <a:ext uri="{9D8B030D-6E8A-4147-A177-3AD203B41FA5}">
                      <a16:colId xmlns:a16="http://schemas.microsoft.com/office/drawing/2014/main" val="20000"/>
                    </a:ext>
                  </a:extLst>
                </a:gridCol>
                <a:gridCol w="1184060">
                  <a:extLst>
                    <a:ext uri="{9D8B030D-6E8A-4147-A177-3AD203B41FA5}">
                      <a16:colId xmlns:a16="http://schemas.microsoft.com/office/drawing/2014/main" val="20001"/>
                    </a:ext>
                  </a:extLst>
                </a:gridCol>
                <a:gridCol w="1728000">
                  <a:extLst>
                    <a:ext uri="{9D8B030D-6E8A-4147-A177-3AD203B41FA5}">
                      <a16:colId xmlns:a16="http://schemas.microsoft.com/office/drawing/2014/main" val="20002"/>
                    </a:ext>
                  </a:extLst>
                </a:gridCol>
                <a:gridCol w="1182420">
                  <a:extLst>
                    <a:ext uri="{9D8B030D-6E8A-4147-A177-3AD203B41FA5}">
                      <a16:colId xmlns:a16="http://schemas.microsoft.com/office/drawing/2014/main" val="20003"/>
                    </a:ext>
                  </a:extLst>
                </a:gridCol>
              </a:tblGrid>
              <a:tr h="389255">
                <a:tc>
                  <a:txBody>
                    <a:bodyPr/>
                    <a:lstStyle/>
                    <a:p>
                      <a:pPr indent="0">
                        <a:buNone/>
                      </a:pPr>
                      <a:r>
                        <a:rPr lang="zh-CN" altLang="en-US" sz="1800" b="0" dirty="0"/>
                        <a:t>店主姓名</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 </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网店名称</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800" b="0">
                          <a:latin typeface="等线" charset="0"/>
                          <a:cs typeface="等线" charset="0"/>
                        </a:rPr>
                        <a:t> </a:t>
                      </a:r>
                      <a:endParaRPr lang="en-US" altLang="en-US" sz="1800" b="0">
                        <a:latin typeface="等线" charset="0"/>
                        <a:ea typeface="等线" charset="0"/>
                        <a:cs typeface="等线" charset="0"/>
                      </a:endParaRP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328295">
                <a:tc>
                  <a:txBody>
                    <a:bodyPr/>
                    <a:lstStyle/>
                    <a:p>
                      <a:pPr indent="0">
                        <a:buNone/>
                      </a:pPr>
                      <a:r>
                        <a:rPr lang="zh-CN" altLang="en-US" sz="1800" b="0" dirty="0"/>
                        <a:t>性别</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 </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个人邮箱</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800" b="0">
                          <a:latin typeface="等线" charset="0"/>
                          <a:cs typeface="等线" charset="0"/>
                        </a:rPr>
                        <a:t> </a:t>
                      </a:r>
                      <a:endParaRPr lang="en-US" altLang="en-US" sz="1800" b="0">
                        <a:latin typeface="等线" charset="0"/>
                        <a:ea typeface="等线" charset="0"/>
                        <a:cs typeface="等线" charset="0"/>
                      </a:endParaRP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375285">
                <a:tc>
                  <a:txBody>
                    <a:bodyPr/>
                    <a:lstStyle/>
                    <a:p>
                      <a:pPr indent="0">
                        <a:buNone/>
                      </a:pPr>
                      <a:r>
                        <a:rPr lang="zh-CN" altLang="en-US" sz="1800" b="0" dirty="0"/>
                        <a:t>手机号</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 </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电话</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800" b="0">
                          <a:latin typeface="等线" charset="0"/>
                          <a:cs typeface="等线" charset="0"/>
                        </a:rPr>
                        <a:t> </a:t>
                      </a:r>
                      <a:endParaRPr lang="en-US" altLang="en-US" sz="1800" b="0">
                        <a:latin typeface="等线" charset="0"/>
                        <a:ea typeface="等线" charset="0"/>
                        <a:cs typeface="等线" charset="0"/>
                      </a:endParaRP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r h="360045">
                <a:tc>
                  <a:txBody>
                    <a:bodyPr/>
                    <a:lstStyle/>
                    <a:p>
                      <a:pPr indent="0">
                        <a:buNone/>
                      </a:pPr>
                      <a:r>
                        <a:rPr lang="zh-CN" altLang="en-US" sz="1800" b="0" dirty="0"/>
                        <a:t>证件号</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 </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职业</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800" b="0">
                          <a:latin typeface="等线" charset="0"/>
                          <a:cs typeface="等线" charset="0"/>
                        </a:rPr>
                        <a:t> </a:t>
                      </a:r>
                      <a:endParaRPr lang="en-US" altLang="en-US" sz="1800" b="0">
                        <a:latin typeface="等线" charset="0"/>
                        <a:ea typeface="等线" charset="0"/>
                        <a:cs typeface="等线" charset="0"/>
                      </a:endParaRP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3"/>
                  </a:ext>
                </a:extLst>
              </a:tr>
              <a:tr h="296545">
                <a:tc>
                  <a:txBody>
                    <a:bodyPr/>
                    <a:lstStyle/>
                    <a:p>
                      <a:pPr indent="0">
                        <a:buNone/>
                      </a:pPr>
                      <a:r>
                        <a:rPr lang="zh-CN" altLang="en-US" sz="1800" b="0" dirty="0"/>
                        <a:t>联系地址</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 </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证件有效期</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800" b="0">
                          <a:latin typeface="等线" charset="0"/>
                          <a:cs typeface="等线" charset="0"/>
                        </a:rPr>
                        <a:t> </a:t>
                      </a:r>
                      <a:endParaRPr lang="en-US" altLang="en-US" sz="1800" b="0">
                        <a:latin typeface="等线" charset="0"/>
                        <a:ea typeface="等线" charset="0"/>
                        <a:cs typeface="等线" charset="0"/>
                      </a:endParaRP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4"/>
                  </a:ext>
                </a:extLst>
              </a:tr>
              <a:tr h="375285">
                <a:tc>
                  <a:txBody>
                    <a:bodyPr/>
                    <a:lstStyle/>
                    <a:p>
                      <a:pPr indent="0">
                        <a:buNone/>
                      </a:pPr>
                      <a:r>
                        <a:rPr lang="zh-CN" altLang="en-US" sz="1800" b="0" dirty="0"/>
                        <a:t>会员名</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 </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主营类目</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800" b="0">
                          <a:latin typeface="等线" charset="0"/>
                          <a:cs typeface="等线" charset="0"/>
                        </a:rPr>
                        <a:t> </a:t>
                      </a:r>
                      <a:endParaRPr lang="en-US" altLang="en-US" sz="1800" b="0">
                        <a:latin typeface="等线" charset="0"/>
                        <a:ea typeface="等线" charset="0"/>
                        <a:cs typeface="等线" charset="0"/>
                      </a:endParaRP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5"/>
                  </a:ext>
                </a:extLst>
              </a:tr>
              <a:tr h="375285">
                <a:tc>
                  <a:txBody>
                    <a:bodyPr/>
                    <a:lstStyle/>
                    <a:p>
                      <a:pPr indent="0">
                        <a:buNone/>
                      </a:pPr>
                      <a:r>
                        <a:rPr lang="zh-CN" altLang="en-US" sz="1800" b="0" dirty="0"/>
                        <a:t>银行卡号</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 </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持卡人姓名</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800" b="0">
                          <a:latin typeface="等线" charset="0"/>
                          <a:cs typeface="等线" charset="0"/>
                        </a:rPr>
                        <a:t> </a:t>
                      </a:r>
                      <a:endParaRPr lang="en-US" altLang="en-US" sz="1800" b="0">
                        <a:latin typeface="等线" charset="0"/>
                        <a:ea typeface="等线" charset="0"/>
                        <a:cs typeface="等线" charset="0"/>
                      </a:endParaRP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6"/>
                  </a:ext>
                </a:extLst>
              </a:tr>
              <a:tr h="375285">
                <a:tc>
                  <a:txBody>
                    <a:bodyPr/>
                    <a:lstStyle/>
                    <a:p>
                      <a:pPr indent="0">
                        <a:buNone/>
                      </a:pPr>
                      <a:r>
                        <a:rPr lang="zh-CN" altLang="en-US" sz="1800" b="0" dirty="0"/>
                        <a:t>经营地址</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 </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zh-CN" altLang="en-US" sz="1800" b="0" dirty="0"/>
                        <a:t>主要货源</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p>
                      <a:pPr indent="0">
                        <a:buNone/>
                      </a:pPr>
                      <a:r>
                        <a:rPr lang="en-US" sz="1800" b="0">
                          <a:latin typeface="等线" charset="0"/>
                          <a:cs typeface="等线" charset="0"/>
                        </a:rPr>
                        <a:t> </a:t>
                      </a:r>
                      <a:endParaRPr lang="en-US" altLang="en-US" sz="1800" b="0">
                        <a:latin typeface="等线" charset="0"/>
                        <a:ea typeface="等线" charset="0"/>
                        <a:cs typeface="等线" charset="0"/>
                      </a:endParaRP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7"/>
                  </a:ext>
                </a:extLst>
              </a:tr>
              <a:tr h="328930">
                <a:tc>
                  <a:txBody>
                    <a:bodyPr/>
                    <a:lstStyle/>
                    <a:p>
                      <a:pPr indent="0">
                        <a:buNone/>
                      </a:pPr>
                      <a:r>
                        <a:rPr lang="zh-CN" altLang="en-US" sz="1800" b="0" dirty="0"/>
                        <a:t>网店介绍</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3">
                  <a:txBody>
                    <a:bodyPr/>
                    <a:lstStyle/>
                    <a:p>
                      <a:pPr indent="0">
                        <a:buNone/>
                      </a:pPr>
                      <a:r>
                        <a:rPr lang="zh-CN" altLang="en-US" sz="1800" b="0" dirty="0"/>
                        <a:t>  </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8"/>
                  </a:ext>
                </a:extLst>
              </a:tr>
              <a:tr h="437515">
                <a:tc>
                  <a:txBody>
                    <a:bodyPr/>
                    <a:lstStyle/>
                    <a:p>
                      <a:pPr indent="0">
                        <a:buNone/>
                      </a:pPr>
                      <a:r>
                        <a:rPr lang="zh-CN" altLang="en-US" sz="1800" b="0" dirty="0"/>
                        <a:t>身份证正反面照片、半身照</a:t>
                      </a:r>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gridSpan="3">
                  <a:txBody>
                    <a:bodyPr/>
                    <a:lstStyle/>
                    <a:p>
                      <a:pPr indent="0">
                        <a:buNone/>
                      </a:pPr>
                      <a:endParaRPr lang="zh-CN" altLang="en-US" sz="1800" b="0" dirty="0"/>
                    </a:p>
                  </a:txBody>
                  <a:tcPr marL="47625"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9"/>
                  </a:ext>
                </a:extLst>
              </a:tr>
            </a:tbl>
          </a:graphicData>
        </a:graphic>
      </p:graphicFrame>
      <p:sp>
        <p:nvSpPr>
          <p:cNvPr id="100" name="文本框 99"/>
          <p:cNvSpPr txBox="1"/>
          <p:nvPr/>
        </p:nvSpPr>
        <p:spPr>
          <a:xfrm>
            <a:off x="7319645" y="1412875"/>
            <a:ext cx="5080000" cy="460375"/>
          </a:xfrm>
          <a:prstGeom prst="rect">
            <a:avLst/>
          </a:prstGeom>
          <a:noFill/>
          <a:ln w="9525">
            <a:noFill/>
          </a:ln>
        </p:spPr>
        <p:txBody>
          <a:bodyPr>
            <a:spAutoFit/>
          </a:bodyPr>
          <a:lstStyle/>
          <a:p>
            <a:pPr indent="304800"/>
            <a:r>
              <a:rPr lang="zh-CN" sz="2400" b="0">
                <a:latin typeface="微软雅黑" panose="020B0503020204020204" charset="-122"/>
                <a:ea typeface="微软雅黑" panose="020B0503020204020204" charset="-122"/>
              </a:rPr>
              <a:t>网店开通资料表</a:t>
            </a:r>
            <a:endParaRPr lang="zh-CN" altLang="en-US" sz="2400">
              <a:latin typeface="微软雅黑" panose="020B0503020204020204" charset="-122"/>
              <a:ea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grpSp>
        <p:nvGrpSpPr>
          <p:cNvPr id="8" name="组合 7"/>
          <p:cNvGrpSpPr/>
          <p:nvPr/>
        </p:nvGrpSpPr>
        <p:grpSpPr>
          <a:xfrm>
            <a:off x="1414146" y="1053465"/>
            <a:ext cx="3458034" cy="431165"/>
            <a:chOff x="756" y="1873"/>
            <a:chExt cx="5842" cy="679"/>
          </a:xfrm>
        </p:grpSpPr>
        <p:sp>
          <p:nvSpPr>
            <p:cNvPr id="9" name="文本框 8"/>
            <p:cNvSpPr txBox="1"/>
            <p:nvPr/>
          </p:nvSpPr>
          <p:spPr>
            <a:xfrm>
              <a:off x="1887" y="1873"/>
              <a:ext cx="4711"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个人网店的开通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2</a:t>
              </a:r>
            </a:p>
          </p:txBody>
        </p:sp>
      </p:grpSp>
      <p:grpSp>
        <p:nvGrpSpPr>
          <p:cNvPr id="48" name="组合 47"/>
          <p:cNvGrpSpPr/>
          <p:nvPr/>
        </p:nvGrpSpPr>
        <p:grpSpPr>
          <a:xfrm>
            <a:off x="473075" y="1917000"/>
            <a:ext cx="3895070" cy="3646805"/>
            <a:chOff x="745" y="3171"/>
            <a:chExt cx="6222" cy="5743"/>
          </a:xfrm>
        </p:grpSpPr>
        <p:sp>
          <p:nvSpPr>
            <p:cNvPr id="47" name="矩形 46"/>
            <p:cNvSpPr/>
            <p:nvPr/>
          </p:nvSpPr>
          <p:spPr>
            <a:xfrm>
              <a:off x="745" y="3171"/>
              <a:ext cx="6222" cy="5743"/>
            </a:xfrm>
            <a:prstGeom prst="rect">
              <a:avLst/>
            </a:prstGeom>
            <a:solidFill>
              <a:srgbClr val="E4EBEA"/>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1521" y="3370"/>
              <a:ext cx="4453" cy="3549"/>
              <a:chOff x="2768" y="3359"/>
              <a:chExt cx="4453" cy="3549"/>
            </a:xfrm>
          </p:grpSpPr>
          <p:sp>
            <p:nvSpPr>
              <p:cNvPr id="27" name="TextBox 9"/>
              <p:cNvSpPr txBox="1"/>
              <p:nvPr/>
            </p:nvSpPr>
            <p:spPr>
              <a:xfrm>
                <a:off x="2797" y="3359"/>
                <a:ext cx="3515" cy="590"/>
              </a:xfrm>
              <a:prstGeom prst="rect">
                <a:avLst/>
              </a:prstGeom>
              <a:solidFill>
                <a:srgbClr val="22B2B0"/>
              </a:solidFill>
              <a:ln>
                <a:noFill/>
              </a:ln>
            </p:spPr>
            <p:txBody>
              <a:bodyPr wrap="square" rtlCol="0">
                <a:spAutoFit/>
              </a:bodyPr>
              <a:lstStyle/>
              <a:p>
                <a:pPr indent="0" fontAlgn="auto">
                  <a:lnSpc>
                    <a:spcPts val="2200"/>
                  </a:lnSpc>
                  <a:buNone/>
                </a:pPr>
                <a:r>
                  <a:rPr lang="zh-CN" altLang="en-US" b="1" kern="0" dirty="0">
                    <a:solidFill>
                      <a:schemeClr val="bg1"/>
                    </a:solidFill>
                    <a:latin typeface="微软雅黑" panose="020B0503020204020204" charset="-122"/>
                    <a:ea typeface="微软雅黑" panose="020B0503020204020204" charset="-122"/>
                    <a:sym typeface="+mn-ea"/>
                  </a:rPr>
                  <a:t>（1）注册淘宝账户 </a:t>
                </a:r>
              </a:p>
            </p:txBody>
          </p:sp>
          <p:sp>
            <p:nvSpPr>
              <p:cNvPr id="5" name="文本框 4"/>
              <p:cNvSpPr txBox="1"/>
              <p:nvPr/>
            </p:nvSpPr>
            <p:spPr>
              <a:xfrm>
                <a:off x="2768" y="4739"/>
                <a:ext cx="4453" cy="590"/>
              </a:xfrm>
              <a:prstGeom prst="rect">
                <a:avLst/>
              </a:prstGeom>
              <a:solidFill>
                <a:srgbClr val="22B2B0"/>
              </a:solidFill>
            </p:spPr>
            <p:txBody>
              <a:bodyPr wrap="square" rtlCol="0" anchor="t">
                <a:spAutoFit/>
              </a:bodyPr>
              <a:lstStyle/>
              <a:p>
                <a:pPr indent="0" fontAlgn="auto">
                  <a:lnSpc>
                    <a:spcPts val="2200"/>
                  </a:lnSpc>
                  <a:buNone/>
                </a:pPr>
                <a:r>
                  <a:rPr lang="zh-CN" altLang="en-US" b="1" kern="0" dirty="0">
                    <a:solidFill>
                      <a:schemeClr val="bg1"/>
                    </a:solidFill>
                    <a:latin typeface="微软雅黑" panose="020B0503020204020204" charset="-122"/>
                    <a:ea typeface="微软雅黑" panose="020B0503020204020204" charset="-122"/>
                    <a:sym typeface="+mn-ea"/>
                  </a:rPr>
                  <a:t>（2）申请开通个人网店 </a:t>
                </a:r>
              </a:p>
            </p:txBody>
          </p:sp>
          <p:sp>
            <p:nvSpPr>
              <p:cNvPr id="3" name="文本框 2"/>
              <p:cNvSpPr txBox="1"/>
              <p:nvPr/>
            </p:nvSpPr>
            <p:spPr>
              <a:xfrm>
                <a:off x="2796" y="6318"/>
                <a:ext cx="3942" cy="590"/>
              </a:xfrm>
              <a:prstGeom prst="rect">
                <a:avLst/>
              </a:prstGeom>
              <a:solidFill>
                <a:srgbClr val="22B2B0"/>
              </a:solidFill>
            </p:spPr>
            <p:txBody>
              <a:bodyPr wrap="square" rtlCol="0" anchor="t">
                <a:spAutoFit/>
              </a:bodyPr>
              <a:lstStyle/>
              <a:p>
                <a:pPr>
                  <a:lnSpc>
                    <a:spcPts val="2200"/>
                  </a:lnSpc>
                </a:pPr>
                <a:r>
                  <a:rPr lang="zh-CN" altLang="en-US" b="1" kern="0" dirty="0">
                    <a:solidFill>
                      <a:schemeClr val="bg1"/>
                    </a:solidFill>
                    <a:latin typeface="微软雅黑" panose="020B0503020204020204" charset="-122"/>
                    <a:ea typeface="微软雅黑" panose="020B0503020204020204" charset="-122"/>
                    <a:sym typeface="+mn-ea"/>
                  </a:rPr>
                  <a:t>（3）支付宝实名认证 </a:t>
                </a:r>
              </a:p>
            </p:txBody>
          </p:sp>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flipV="1">
                <a:off x="4069" y="4077"/>
                <a:ext cx="971" cy="486"/>
              </a:xfrm>
              <a:prstGeom prst="rect">
                <a:avLst/>
              </a:prstGeom>
            </p:spPr>
          </p:pic>
        </p:grpSp>
      </p:grpSp>
      <p:pic>
        <p:nvPicPr>
          <p:cNvPr id="55" name="图片 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flipV="1">
            <a:off x="1766013" y="3412808"/>
            <a:ext cx="616585" cy="308610"/>
          </a:xfrm>
          <a:prstGeom prst="rect">
            <a:avLst/>
          </a:prstGeom>
        </p:spPr>
      </p:pic>
      <p:sp>
        <p:nvSpPr>
          <p:cNvPr id="56" name="TextBox 9"/>
          <p:cNvSpPr txBox="1"/>
          <p:nvPr/>
        </p:nvSpPr>
        <p:spPr>
          <a:xfrm>
            <a:off x="1103800" y="4869000"/>
            <a:ext cx="2386330" cy="373380"/>
          </a:xfrm>
          <a:prstGeom prst="rect">
            <a:avLst/>
          </a:prstGeom>
          <a:solidFill>
            <a:srgbClr val="22B2B0"/>
          </a:solidFill>
          <a:ln>
            <a:noFill/>
          </a:ln>
        </p:spPr>
        <p:txBody>
          <a:bodyPr wrap="square" rtlCol="0">
            <a:spAutoFit/>
          </a:bodyPr>
          <a:lstStyle/>
          <a:p>
            <a:pPr indent="0" fontAlgn="auto">
              <a:lnSpc>
                <a:spcPts val="2200"/>
              </a:lnSpc>
              <a:buNone/>
            </a:pPr>
            <a:r>
              <a:rPr lang="zh-CN" altLang="en-US" b="1" kern="0" dirty="0">
                <a:solidFill>
                  <a:schemeClr val="bg1"/>
                </a:solidFill>
                <a:latin typeface="微软雅黑" panose="020B0503020204020204" charset="-122"/>
                <a:ea typeface="微软雅黑" panose="020B0503020204020204" charset="-122"/>
                <a:sym typeface="+mn-ea"/>
              </a:rPr>
              <a:t>（4）淘宝开店认证 </a:t>
            </a:r>
          </a:p>
        </p:txBody>
      </p:sp>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flipV="1">
            <a:off x="1766013" y="4404044"/>
            <a:ext cx="616585" cy="308610"/>
          </a:xfrm>
          <a:prstGeom prst="rect">
            <a:avLst/>
          </a:prstGeom>
        </p:spPr>
      </p:pic>
      <p:pic>
        <p:nvPicPr>
          <p:cNvPr id="4" name="图片 3"/>
          <p:cNvPicPr>
            <a:picLocks noChangeAspect="1"/>
          </p:cNvPicPr>
          <p:nvPr/>
        </p:nvPicPr>
        <p:blipFill>
          <a:blip r:embed="rId3"/>
          <a:srcRect t="-4542"/>
          <a:stretch>
            <a:fillRect/>
          </a:stretch>
        </p:blipFill>
        <p:spPr>
          <a:xfrm>
            <a:off x="4944110" y="1699260"/>
            <a:ext cx="6590665" cy="384429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grpSp>
        <p:nvGrpSpPr>
          <p:cNvPr id="8" name="组合 7"/>
          <p:cNvGrpSpPr/>
          <p:nvPr/>
        </p:nvGrpSpPr>
        <p:grpSpPr>
          <a:xfrm>
            <a:off x="1414146" y="1053465"/>
            <a:ext cx="3458034" cy="431165"/>
            <a:chOff x="756" y="1873"/>
            <a:chExt cx="5842" cy="679"/>
          </a:xfrm>
        </p:grpSpPr>
        <p:sp>
          <p:nvSpPr>
            <p:cNvPr id="9" name="文本框 8"/>
            <p:cNvSpPr txBox="1"/>
            <p:nvPr/>
          </p:nvSpPr>
          <p:spPr>
            <a:xfrm>
              <a:off x="1887" y="1873"/>
              <a:ext cx="4711"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个人网店的开通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2</a:t>
              </a:r>
            </a:p>
          </p:txBody>
        </p:sp>
      </p:grpSp>
      <p:sp>
        <p:nvSpPr>
          <p:cNvPr id="27" name="TextBox 9"/>
          <p:cNvSpPr txBox="1"/>
          <p:nvPr/>
        </p:nvSpPr>
        <p:spPr>
          <a:xfrm>
            <a:off x="2235517" y="1592715"/>
            <a:ext cx="2200445" cy="374650"/>
          </a:xfrm>
          <a:prstGeom prst="rect">
            <a:avLst/>
          </a:prstGeom>
          <a:solidFill>
            <a:srgbClr val="22B2B0"/>
          </a:solidFill>
          <a:ln>
            <a:noFill/>
          </a:ln>
        </p:spPr>
        <p:txBody>
          <a:bodyPr wrap="square" rtlCol="0">
            <a:spAutoFit/>
          </a:bodyPr>
          <a:lstStyle/>
          <a:p>
            <a:pPr indent="0" fontAlgn="auto">
              <a:lnSpc>
                <a:spcPts val="2200"/>
              </a:lnSpc>
              <a:buNone/>
            </a:pPr>
            <a:r>
              <a:rPr lang="zh-CN" altLang="en-US" b="1" kern="0" dirty="0">
                <a:solidFill>
                  <a:schemeClr val="bg1"/>
                </a:solidFill>
                <a:latin typeface="微软雅黑" panose="020B0503020204020204" charset="-122"/>
                <a:ea typeface="微软雅黑" panose="020B0503020204020204" charset="-122"/>
                <a:sym typeface="+mn-ea"/>
              </a:rPr>
              <a:t>（1）注册淘宝账户 </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3993" y="2205000"/>
            <a:ext cx="5861077" cy="3672000"/>
          </a:xfrm>
          <a:prstGeom prst="rect">
            <a:avLst/>
          </a:prstGeom>
        </p:spPr>
      </p:pic>
      <p:sp>
        <p:nvSpPr>
          <p:cNvPr id="29" name="文本框 28"/>
          <p:cNvSpPr txBox="1"/>
          <p:nvPr/>
        </p:nvSpPr>
        <p:spPr>
          <a:xfrm>
            <a:off x="7536000" y="3413850"/>
            <a:ext cx="4392000" cy="923330"/>
          </a:xfrm>
          <a:prstGeom prst="rect">
            <a:avLst/>
          </a:prstGeom>
          <a:noFill/>
        </p:spPr>
        <p:txBody>
          <a:bodyPr wrap="square">
            <a:spAutoFit/>
          </a:bodyPr>
          <a:lstStyle/>
          <a:p>
            <a:r>
              <a:rPr lang="zh-CN" altLang="en-US" dirty="0"/>
              <a:t>打开淘宝网首页，单击页面左上角的“免费注册”链接，按照步骤</a:t>
            </a:r>
          </a:p>
          <a:p>
            <a:r>
              <a:rPr lang="zh-CN" altLang="en-US" dirty="0"/>
              <a:t>提示进行账户注册即可。</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grpSp>
        <p:nvGrpSpPr>
          <p:cNvPr id="8" name="组合 7"/>
          <p:cNvGrpSpPr/>
          <p:nvPr/>
        </p:nvGrpSpPr>
        <p:grpSpPr>
          <a:xfrm>
            <a:off x="1414146" y="1053465"/>
            <a:ext cx="3458034" cy="431165"/>
            <a:chOff x="756" y="1873"/>
            <a:chExt cx="5842" cy="679"/>
          </a:xfrm>
        </p:grpSpPr>
        <p:sp>
          <p:nvSpPr>
            <p:cNvPr id="9" name="文本框 8"/>
            <p:cNvSpPr txBox="1"/>
            <p:nvPr/>
          </p:nvSpPr>
          <p:spPr>
            <a:xfrm>
              <a:off x="1887" y="1873"/>
              <a:ext cx="4711"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个人网店的开通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2</a:t>
              </a:r>
            </a:p>
          </p:txBody>
        </p:sp>
      </p:grpSp>
      <p:sp>
        <p:nvSpPr>
          <p:cNvPr id="27" name="TextBox 9"/>
          <p:cNvSpPr txBox="1"/>
          <p:nvPr/>
        </p:nvSpPr>
        <p:spPr>
          <a:xfrm>
            <a:off x="2235517" y="1592715"/>
            <a:ext cx="2200445" cy="374650"/>
          </a:xfrm>
          <a:prstGeom prst="rect">
            <a:avLst/>
          </a:prstGeom>
          <a:solidFill>
            <a:srgbClr val="22B2B0"/>
          </a:solidFill>
          <a:ln>
            <a:noFill/>
          </a:ln>
        </p:spPr>
        <p:txBody>
          <a:bodyPr wrap="square" rtlCol="0">
            <a:spAutoFit/>
          </a:bodyPr>
          <a:lstStyle/>
          <a:p>
            <a:pPr indent="0" fontAlgn="auto">
              <a:lnSpc>
                <a:spcPts val="2200"/>
              </a:lnSpc>
              <a:buNone/>
            </a:pPr>
            <a:r>
              <a:rPr lang="zh-CN" altLang="en-US" b="1" kern="0" dirty="0">
                <a:solidFill>
                  <a:schemeClr val="bg1"/>
                </a:solidFill>
                <a:latin typeface="微软雅黑" panose="020B0503020204020204" charset="-122"/>
                <a:ea typeface="微软雅黑" panose="020B0503020204020204" charset="-122"/>
                <a:sym typeface="+mn-ea"/>
              </a:rPr>
              <a:t>（1）注册淘宝账户 </a:t>
            </a:r>
          </a:p>
        </p:txBody>
      </p:sp>
      <p:sp>
        <p:nvSpPr>
          <p:cNvPr id="31" name="文本框 30"/>
          <p:cNvSpPr txBox="1"/>
          <p:nvPr/>
        </p:nvSpPr>
        <p:spPr>
          <a:xfrm>
            <a:off x="7659981" y="3285000"/>
            <a:ext cx="3915954" cy="1477328"/>
          </a:xfrm>
          <a:prstGeom prst="rect">
            <a:avLst/>
          </a:prstGeom>
          <a:noFill/>
        </p:spPr>
        <p:txBody>
          <a:bodyPr wrap="square">
            <a:spAutoFit/>
          </a:bodyPr>
          <a:lstStyle/>
          <a:p>
            <a:r>
              <a:rPr lang="zh-CN" altLang="en-US" dirty="0"/>
              <a:t>需要注意的是，在设置用户名（会员名、登录名）时，应尽量与店铺名称或主打商 品有一定的关联，因为会员名具有唯一性，一旦注册成功会员名将不能修改</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8282" y="2205000"/>
            <a:ext cx="5202051" cy="3889246"/>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grpSp>
        <p:nvGrpSpPr>
          <p:cNvPr id="8" name="组合 7"/>
          <p:cNvGrpSpPr/>
          <p:nvPr/>
        </p:nvGrpSpPr>
        <p:grpSpPr>
          <a:xfrm>
            <a:off x="1414146" y="1053465"/>
            <a:ext cx="3458034" cy="431165"/>
            <a:chOff x="756" y="1873"/>
            <a:chExt cx="5842" cy="679"/>
          </a:xfrm>
        </p:grpSpPr>
        <p:sp>
          <p:nvSpPr>
            <p:cNvPr id="9" name="文本框 8"/>
            <p:cNvSpPr txBox="1"/>
            <p:nvPr/>
          </p:nvSpPr>
          <p:spPr>
            <a:xfrm>
              <a:off x="1887" y="1873"/>
              <a:ext cx="4711"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个人网店的开通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2</a:t>
              </a:r>
            </a:p>
          </p:txBody>
        </p:sp>
      </p:grpSp>
      <p:sp>
        <p:nvSpPr>
          <p:cNvPr id="27" name="TextBox 9"/>
          <p:cNvSpPr txBox="1"/>
          <p:nvPr/>
        </p:nvSpPr>
        <p:spPr>
          <a:xfrm>
            <a:off x="2235517" y="1592715"/>
            <a:ext cx="2200445" cy="374650"/>
          </a:xfrm>
          <a:prstGeom prst="rect">
            <a:avLst/>
          </a:prstGeom>
          <a:solidFill>
            <a:srgbClr val="22B2B0"/>
          </a:solidFill>
          <a:ln>
            <a:noFill/>
          </a:ln>
        </p:spPr>
        <p:txBody>
          <a:bodyPr wrap="square" rtlCol="0">
            <a:spAutoFit/>
          </a:bodyPr>
          <a:lstStyle/>
          <a:p>
            <a:pPr indent="0" fontAlgn="auto">
              <a:lnSpc>
                <a:spcPts val="2200"/>
              </a:lnSpc>
              <a:buNone/>
            </a:pPr>
            <a:r>
              <a:rPr lang="zh-CN" altLang="en-US" b="1" kern="0" dirty="0">
                <a:solidFill>
                  <a:schemeClr val="bg1"/>
                </a:solidFill>
                <a:latin typeface="微软雅黑" panose="020B0503020204020204" charset="-122"/>
                <a:ea typeface="微软雅黑" panose="020B0503020204020204" charset="-122"/>
                <a:sym typeface="+mn-ea"/>
              </a:rPr>
              <a:t>（1）注册淘宝账户 </a:t>
            </a:r>
          </a:p>
        </p:txBody>
      </p:sp>
      <p:sp>
        <p:nvSpPr>
          <p:cNvPr id="31" name="文本框 30"/>
          <p:cNvSpPr txBox="1"/>
          <p:nvPr/>
        </p:nvSpPr>
        <p:spPr>
          <a:xfrm>
            <a:off x="7659981" y="3285000"/>
            <a:ext cx="3915954" cy="1200329"/>
          </a:xfrm>
          <a:prstGeom prst="rect">
            <a:avLst/>
          </a:prstGeom>
          <a:noFill/>
        </p:spPr>
        <p:txBody>
          <a:bodyPr wrap="square">
            <a:spAutoFit/>
          </a:bodyPr>
          <a:lstStyle/>
          <a:p>
            <a:r>
              <a:rPr lang="zh-CN" altLang="en-US" dirty="0"/>
              <a:t>支付方式的设置，同时也是作为买家的账户实名认证操作。为保证交易安全，需设 置和登录密码不同的支付密码，密码设置标准为 </a:t>
            </a:r>
            <a:r>
              <a:rPr lang="en-US" altLang="zh-CN" dirty="0"/>
              <a:t>6 </a:t>
            </a:r>
            <a:r>
              <a:rPr lang="zh-CN" altLang="en-US" dirty="0"/>
              <a:t>位数字</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0000" y="2159155"/>
            <a:ext cx="5908266" cy="407448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grpSp>
        <p:nvGrpSpPr>
          <p:cNvPr id="8" name="组合 7"/>
          <p:cNvGrpSpPr/>
          <p:nvPr/>
        </p:nvGrpSpPr>
        <p:grpSpPr>
          <a:xfrm>
            <a:off x="1414146" y="1053465"/>
            <a:ext cx="3458034" cy="431165"/>
            <a:chOff x="756" y="1873"/>
            <a:chExt cx="5842" cy="679"/>
          </a:xfrm>
        </p:grpSpPr>
        <p:sp>
          <p:nvSpPr>
            <p:cNvPr id="9" name="文本框 8"/>
            <p:cNvSpPr txBox="1"/>
            <p:nvPr/>
          </p:nvSpPr>
          <p:spPr>
            <a:xfrm>
              <a:off x="1887" y="1873"/>
              <a:ext cx="4711"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个人网店的开通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2</a:t>
              </a:r>
            </a:p>
          </p:txBody>
        </p:sp>
      </p:grpSp>
      <p:sp>
        <p:nvSpPr>
          <p:cNvPr id="27" name="TextBox 9"/>
          <p:cNvSpPr txBox="1"/>
          <p:nvPr/>
        </p:nvSpPr>
        <p:spPr>
          <a:xfrm>
            <a:off x="2235517" y="1592715"/>
            <a:ext cx="2200445" cy="374650"/>
          </a:xfrm>
          <a:prstGeom prst="rect">
            <a:avLst/>
          </a:prstGeom>
          <a:solidFill>
            <a:srgbClr val="22B2B0"/>
          </a:solidFill>
          <a:ln>
            <a:noFill/>
          </a:ln>
        </p:spPr>
        <p:txBody>
          <a:bodyPr wrap="square" rtlCol="0">
            <a:spAutoFit/>
          </a:bodyPr>
          <a:lstStyle/>
          <a:p>
            <a:pPr indent="0" fontAlgn="auto">
              <a:lnSpc>
                <a:spcPts val="2200"/>
              </a:lnSpc>
              <a:buNone/>
            </a:pPr>
            <a:r>
              <a:rPr lang="zh-CN" altLang="en-US" b="1" kern="0" dirty="0">
                <a:solidFill>
                  <a:schemeClr val="bg1"/>
                </a:solidFill>
                <a:latin typeface="微软雅黑" panose="020B0503020204020204" charset="-122"/>
                <a:ea typeface="微软雅黑" panose="020B0503020204020204" charset="-122"/>
                <a:sym typeface="+mn-ea"/>
              </a:rPr>
              <a:t>（1）注册淘宝账户 </a:t>
            </a:r>
          </a:p>
        </p:txBody>
      </p:sp>
      <p:sp>
        <p:nvSpPr>
          <p:cNvPr id="31" name="文本框 30"/>
          <p:cNvSpPr txBox="1"/>
          <p:nvPr/>
        </p:nvSpPr>
        <p:spPr>
          <a:xfrm>
            <a:off x="8400000" y="3357000"/>
            <a:ext cx="3915954" cy="369332"/>
          </a:xfrm>
          <a:prstGeom prst="rect">
            <a:avLst/>
          </a:prstGeom>
          <a:noFill/>
        </p:spPr>
        <p:txBody>
          <a:bodyPr wrap="square">
            <a:spAutoFit/>
          </a:bodyPr>
          <a:lstStyle/>
          <a:p>
            <a:r>
              <a:rPr lang="zh-CN" altLang="en-US" dirty="0"/>
              <a:t>帐户注册成功</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1457" y="2493000"/>
            <a:ext cx="6244072" cy="28038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400" y="4173220"/>
            <a:ext cx="12217400" cy="2698750"/>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2279015" y="1814195"/>
            <a:ext cx="7753350" cy="1040130"/>
            <a:chOff x="3250" y="2857"/>
            <a:chExt cx="12210" cy="1638"/>
          </a:xfrm>
        </p:grpSpPr>
        <p:sp>
          <p:nvSpPr>
            <p:cNvPr id="5" name="文本框 4"/>
            <p:cNvSpPr txBox="1"/>
            <p:nvPr/>
          </p:nvSpPr>
          <p:spPr>
            <a:xfrm>
              <a:off x="3250" y="2857"/>
              <a:ext cx="10560" cy="1452"/>
            </a:xfrm>
            <a:prstGeom prst="rect">
              <a:avLst/>
            </a:prstGeom>
            <a:noFill/>
          </p:spPr>
          <p:txBody>
            <a:bodyPr wrap="none" rtlCol="0">
              <a:spAutoFit/>
            </a:bodyPr>
            <a:lstStyle/>
            <a:p>
              <a:r>
                <a:rPr lang="zh-CN" altLang="en-US" sz="5400" b="1">
                  <a:solidFill>
                    <a:srgbClr val="5B7A79"/>
                  </a:solidFill>
                  <a:latin typeface="微软雅黑" panose="020B0503020204020204" charset="-122"/>
                  <a:ea typeface="微软雅黑" panose="020B0503020204020204" charset="-122"/>
                  <a:cs typeface="微软雅黑" panose="020B0503020204020204" charset="-122"/>
                </a:rPr>
                <a:t>项目</a:t>
              </a:r>
              <a:r>
                <a:rPr lang="en-US" altLang="zh-CN" sz="5400" b="1">
                  <a:solidFill>
                    <a:srgbClr val="5B7A79"/>
                  </a:solidFill>
                  <a:latin typeface="微软雅黑" panose="020B0503020204020204" charset="-122"/>
                  <a:ea typeface="微软雅黑" panose="020B0503020204020204" charset="-122"/>
                  <a:cs typeface="微软雅黑" panose="020B0503020204020204" charset="-122"/>
                </a:rPr>
                <a:t>1   </a:t>
              </a:r>
              <a:r>
                <a:rPr lang="zh-CN" altLang="en-US" sz="5400" b="1">
                  <a:solidFill>
                    <a:srgbClr val="5B7A79"/>
                  </a:solidFill>
                  <a:latin typeface="微软雅黑" panose="020B0503020204020204" charset="-122"/>
                  <a:ea typeface="微软雅黑" panose="020B0503020204020204" charset="-122"/>
                  <a:cs typeface="微软雅黑" panose="020B0503020204020204" charset="-122"/>
                </a:rPr>
                <a:t>个人网店开设</a:t>
              </a:r>
            </a:p>
          </p:txBody>
        </p:sp>
        <p:cxnSp>
          <p:nvCxnSpPr>
            <p:cNvPr id="15" name="直接箭头连接符 14"/>
            <p:cNvCxnSpPr/>
            <p:nvPr/>
          </p:nvCxnSpPr>
          <p:spPr>
            <a:xfrm>
              <a:off x="3310" y="4495"/>
              <a:ext cx="12150" cy="0"/>
            </a:xfrm>
            <a:prstGeom prst="straightConnector1">
              <a:avLst/>
            </a:prstGeom>
            <a:ln w="19050">
              <a:solidFill>
                <a:srgbClr val="5B7A79"/>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590" y="3932555"/>
            <a:ext cx="12223115" cy="180000"/>
          </a:xfrm>
          <a:prstGeom prst="rect">
            <a:avLst/>
          </a:prstGeom>
          <a:solidFill>
            <a:srgbClr val="83A29D"/>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稻壳儿原创设计师【幻雨工作室】_2"/>
          <p:cNvSpPr txBox="1"/>
          <p:nvPr/>
        </p:nvSpPr>
        <p:spPr>
          <a:xfrm>
            <a:off x="670484" y="249332"/>
            <a:ext cx="7301789"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latin typeface="等线" panose="02010600030101010101" charset="-122"/>
                <a:ea typeface="等线" panose="02010600030101010101" charset="-122"/>
                <a:cs typeface="等线" panose="02010600030101010101" charset="-122"/>
              </a:rPr>
              <a:t>“</a:t>
            </a:r>
            <a:r>
              <a:rPr lang="zh-CN" altLang="en-US" b="1" dirty="0">
                <a:latin typeface="等线" panose="02010600030101010101" charset="-122"/>
                <a:ea typeface="等线" panose="02010600030101010101" charset="-122"/>
                <a:cs typeface="等线" panose="02010600030101010101" charset="-122"/>
              </a:rPr>
              <a:t>十四五”职业教育国家规划教材（中等职业学校公共基础课程教材）</a:t>
            </a:r>
            <a:endParaRPr lang="en-US" altLang="zh-CN" b="1" dirty="0">
              <a:latin typeface="等线" panose="02010600030101010101" charset="-122"/>
              <a:ea typeface="等线" panose="02010600030101010101" charset="-122"/>
              <a:cs typeface="等线" panose="02010600030101010101" charset="-122"/>
            </a:endParaRPr>
          </a:p>
        </p:txBody>
      </p:sp>
      <p:pic>
        <p:nvPicPr>
          <p:cNvPr id="2" name="图片 1"/>
          <p:cNvPicPr>
            <a:picLocks noChangeAspect="1"/>
          </p:cNvPicPr>
          <p:nvPr/>
        </p:nvPicPr>
        <p:blipFill>
          <a:blip r:embed="rId2">
            <a:clrChange>
              <a:clrFrom>
                <a:srgbClr val="FEFEFE">
                  <a:alpha val="100000"/>
                </a:srgbClr>
              </a:clrFrom>
              <a:clrTo>
                <a:srgbClr val="FEFEFE">
                  <a:alpha val="100000"/>
                  <a:alpha val="0"/>
                </a:srgbClr>
              </a:clrTo>
            </a:clrChange>
          </a:blip>
          <a:stretch>
            <a:fillRect/>
          </a:stretch>
        </p:blipFill>
        <p:spPr>
          <a:xfrm>
            <a:off x="71376" y="119557"/>
            <a:ext cx="599108" cy="599108"/>
          </a:xfrm>
          <a:prstGeom prst="rect">
            <a:avLst/>
          </a:prstGeom>
        </p:spPr>
      </p:pic>
      <p:pic>
        <p:nvPicPr>
          <p:cNvPr id="8" name="图片 7" descr="理工社logo矢量图-横排黑色"/>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768205" y="6308725"/>
            <a:ext cx="2230755" cy="355600"/>
          </a:xfrm>
          <a:prstGeom prst="rect">
            <a:avLst/>
          </a:prstGeom>
        </p:spPr>
      </p:pic>
      <p:sp>
        <p:nvSpPr>
          <p:cNvPr id="20" name="文本框 19"/>
          <p:cNvSpPr txBox="1"/>
          <p:nvPr/>
        </p:nvSpPr>
        <p:spPr>
          <a:xfrm>
            <a:off x="2497455" y="4869180"/>
            <a:ext cx="4107180" cy="460375"/>
          </a:xfrm>
          <a:prstGeom prst="rect">
            <a:avLst/>
          </a:prstGeom>
          <a:noFill/>
        </p:spPr>
        <p:txBody>
          <a:bodyPr wrap="square" rtlCol="0" anchor="t">
            <a:spAutoFit/>
          </a:bodyPr>
          <a:lstStyle/>
          <a:p>
            <a:r>
              <a:rPr lang="zh-CN" altLang="en-US" sz="2400">
                <a:solidFill>
                  <a:schemeClr val="bg1"/>
                </a:solidFill>
              </a:rPr>
              <a:t>任务 1　个人网店的策划</a:t>
            </a:r>
          </a:p>
        </p:txBody>
      </p:sp>
      <p:sp>
        <p:nvSpPr>
          <p:cNvPr id="21" name="文本框 20"/>
          <p:cNvSpPr txBox="1"/>
          <p:nvPr/>
        </p:nvSpPr>
        <p:spPr>
          <a:xfrm>
            <a:off x="6816725" y="4869180"/>
            <a:ext cx="3685540" cy="460375"/>
          </a:xfrm>
          <a:prstGeom prst="rect">
            <a:avLst/>
          </a:prstGeom>
          <a:noFill/>
        </p:spPr>
        <p:txBody>
          <a:bodyPr wrap="square" rtlCol="0" anchor="t">
            <a:spAutoFit/>
          </a:bodyPr>
          <a:lstStyle/>
          <a:p>
            <a:pPr algn="l">
              <a:buClrTx/>
              <a:buSzTx/>
              <a:buFontTx/>
            </a:pPr>
            <a:r>
              <a:rPr lang="zh-CN" altLang="en-US" sz="2400">
                <a:solidFill>
                  <a:schemeClr val="bg1"/>
                </a:solidFill>
              </a:rPr>
              <a:t>任务 2　</a:t>
            </a:r>
            <a:r>
              <a:rPr lang="zh-CN" altLang="en-US" sz="2400">
                <a:solidFill>
                  <a:schemeClr val="bg1"/>
                </a:solidFill>
                <a:sym typeface="+mn-ea"/>
              </a:rPr>
              <a:t>网店的开设</a:t>
            </a:r>
            <a:endParaRPr lang="zh-CN" altLang="en-US" sz="2400">
              <a:solidFill>
                <a:schemeClr val="bg1"/>
              </a:solidFill>
            </a:endParaRPr>
          </a:p>
        </p:txBody>
      </p:sp>
      <p:sp>
        <p:nvSpPr>
          <p:cNvPr id="6" name="文本框 5"/>
          <p:cNvSpPr txBox="1"/>
          <p:nvPr/>
        </p:nvSpPr>
        <p:spPr>
          <a:xfrm>
            <a:off x="2496185" y="5445125"/>
            <a:ext cx="4107180" cy="460375"/>
          </a:xfrm>
          <a:prstGeom prst="rect">
            <a:avLst/>
          </a:prstGeom>
          <a:noFill/>
        </p:spPr>
        <p:txBody>
          <a:bodyPr wrap="square" rtlCol="0" anchor="t">
            <a:spAutoFit/>
          </a:bodyPr>
          <a:lstStyle/>
          <a:p>
            <a:r>
              <a:rPr lang="zh-CN" altLang="en-US" sz="2400">
                <a:solidFill>
                  <a:schemeClr val="bg1"/>
                </a:solidFill>
              </a:rPr>
              <a:t>任务 </a:t>
            </a:r>
            <a:r>
              <a:rPr lang="en-US" altLang="zh-CN" sz="2400">
                <a:solidFill>
                  <a:schemeClr val="bg1"/>
                </a:solidFill>
              </a:rPr>
              <a:t>3</a:t>
            </a:r>
            <a:r>
              <a:rPr lang="zh-CN" altLang="en-US" sz="2400">
                <a:solidFill>
                  <a:schemeClr val="bg1"/>
                </a:solidFill>
              </a:rPr>
              <a:t>　网店的装修与美化</a:t>
            </a:r>
          </a:p>
        </p:txBody>
      </p:sp>
      <p:sp>
        <p:nvSpPr>
          <p:cNvPr id="7" name="文本框 6"/>
          <p:cNvSpPr txBox="1"/>
          <p:nvPr/>
        </p:nvSpPr>
        <p:spPr>
          <a:xfrm>
            <a:off x="6816725" y="5445125"/>
            <a:ext cx="3685540" cy="460375"/>
          </a:xfrm>
          <a:prstGeom prst="rect">
            <a:avLst/>
          </a:prstGeom>
          <a:noFill/>
        </p:spPr>
        <p:txBody>
          <a:bodyPr wrap="square" rtlCol="0" anchor="t">
            <a:spAutoFit/>
          </a:bodyPr>
          <a:lstStyle/>
          <a:p>
            <a:pPr algn="l">
              <a:buClrTx/>
              <a:buSzTx/>
              <a:buFontTx/>
            </a:pPr>
            <a:r>
              <a:rPr lang="zh-CN" altLang="en-US" sz="2400">
                <a:solidFill>
                  <a:schemeClr val="bg1"/>
                </a:solidFill>
              </a:rPr>
              <a:t>任务 </a:t>
            </a:r>
            <a:r>
              <a:rPr lang="en-US" altLang="zh-CN" sz="2400">
                <a:solidFill>
                  <a:schemeClr val="bg1"/>
                </a:solidFill>
              </a:rPr>
              <a:t>4</a:t>
            </a:r>
            <a:r>
              <a:rPr lang="zh-CN" altLang="en-US" sz="2400">
                <a:solidFill>
                  <a:schemeClr val="bg1"/>
                </a:solidFill>
              </a:rPr>
              <a:t>　</a:t>
            </a:r>
            <a:r>
              <a:rPr lang="zh-CN" altLang="en-US" sz="2400">
                <a:solidFill>
                  <a:schemeClr val="bg1"/>
                </a:solidFill>
                <a:sym typeface="+mn-ea"/>
              </a:rPr>
              <a:t>网店的运营维护</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grpSp>
        <p:nvGrpSpPr>
          <p:cNvPr id="8" name="组合 7"/>
          <p:cNvGrpSpPr/>
          <p:nvPr/>
        </p:nvGrpSpPr>
        <p:grpSpPr>
          <a:xfrm>
            <a:off x="1414146" y="1053465"/>
            <a:ext cx="3458034" cy="431165"/>
            <a:chOff x="756" y="1873"/>
            <a:chExt cx="5842" cy="679"/>
          </a:xfrm>
        </p:grpSpPr>
        <p:sp>
          <p:nvSpPr>
            <p:cNvPr id="9" name="文本框 8"/>
            <p:cNvSpPr txBox="1"/>
            <p:nvPr/>
          </p:nvSpPr>
          <p:spPr>
            <a:xfrm>
              <a:off x="1887" y="1873"/>
              <a:ext cx="4711"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个人网店的开通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2</a:t>
              </a:r>
            </a:p>
          </p:txBody>
        </p:sp>
      </p:grpSp>
      <p:sp>
        <p:nvSpPr>
          <p:cNvPr id="5" name="文本框 4"/>
          <p:cNvSpPr txBox="1"/>
          <p:nvPr/>
        </p:nvSpPr>
        <p:spPr>
          <a:xfrm>
            <a:off x="2083615" y="1830640"/>
            <a:ext cx="2787648" cy="374650"/>
          </a:xfrm>
          <a:prstGeom prst="rect">
            <a:avLst/>
          </a:prstGeom>
          <a:solidFill>
            <a:srgbClr val="22B2B0"/>
          </a:solidFill>
        </p:spPr>
        <p:txBody>
          <a:bodyPr wrap="square" rtlCol="0" anchor="t">
            <a:spAutoFit/>
          </a:bodyPr>
          <a:lstStyle/>
          <a:p>
            <a:pPr indent="0" fontAlgn="auto">
              <a:lnSpc>
                <a:spcPts val="2200"/>
              </a:lnSpc>
              <a:buNone/>
            </a:pPr>
            <a:r>
              <a:rPr lang="zh-CN" altLang="en-US" b="1" kern="0" dirty="0">
                <a:solidFill>
                  <a:schemeClr val="bg1"/>
                </a:solidFill>
                <a:latin typeface="微软雅黑" panose="020B0503020204020204" charset="-122"/>
                <a:ea typeface="微软雅黑" panose="020B0503020204020204" charset="-122"/>
                <a:sym typeface="+mn-ea"/>
              </a:rPr>
              <a:t>（2）申请开通个人网店 </a:t>
            </a:r>
          </a:p>
        </p:txBody>
      </p:sp>
      <p:sp>
        <p:nvSpPr>
          <p:cNvPr id="25" name="文本框 24"/>
          <p:cNvSpPr txBox="1"/>
          <p:nvPr/>
        </p:nvSpPr>
        <p:spPr>
          <a:xfrm>
            <a:off x="6960000" y="3205797"/>
            <a:ext cx="4295794" cy="646331"/>
          </a:xfrm>
          <a:prstGeom prst="rect">
            <a:avLst/>
          </a:prstGeom>
          <a:noFill/>
        </p:spPr>
        <p:txBody>
          <a:bodyPr wrap="square">
            <a:spAutoFit/>
          </a:bodyPr>
          <a:lstStyle/>
          <a:p>
            <a:r>
              <a:rPr lang="zh-CN" altLang="en-US" dirty="0"/>
              <a:t>登录淘宝网首页，选择页面右上角“千牛卖家中心”下的“免费开店”链接</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2201" y="2551300"/>
            <a:ext cx="4350016" cy="2608633"/>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grpSp>
        <p:nvGrpSpPr>
          <p:cNvPr id="8" name="组合 7"/>
          <p:cNvGrpSpPr/>
          <p:nvPr/>
        </p:nvGrpSpPr>
        <p:grpSpPr>
          <a:xfrm>
            <a:off x="1414146" y="1053465"/>
            <a:ext cx="3458034" cy="431165"/>
            <a:chOff x="756" y="1873"/>
            <a:chExt cx="5842" cy="679"/>
          </a:xfrm>
        </p:grpSpPr>
        <p:sp>
          <p:nvSpPr>
            <p:cNvPr id="9" name="文本框 8"/>
            <p:cNvSpPr txBox="1"/>
            <p:nvPr/>
          </p:nvSpPr>
          <p:spPr>
            <a:xfrm>
              <a:off x="1887" y="1873"/>
              <a:ext cx="4711"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个人网店的开通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2</a:t>
              </a:r>
            </a:p>
          </p:txBody>
        </p:sp>
      </p:grpSp>
      <p:sp>
        <p:nvSpPr>
          <p:cNvPr id="5" name="文本框 4"/>
          <p:cNvSpPr txBox="1"/>
          <p:nvPr/>
        </p:nvSpPr>
        <p:spPr>
          <a:xfrm>
            <a:off x="2083615" y="1830640"/>
            <a:ext cx="2787648" cy="374650"/>
          </a:xfrm>
          <a:prstGeom prst="rect">
            <a:avLst/>
          </a:prstGeom>
          <a:solidFill>
            <a:srgbClr val="22B2B0"/>
          </a:solidFill>
        </p:spPr>
        <p:txBody>
          <a:bodyPr wrap="square" rtlCol="0" anchor="t">
            <a:spAutoFit/>
          </a:bodyPr>
          <a:lstStyle/>
          <a:p>
            <a:pPr indent="0" fontAlgn="auto">
              <a:lnSpc>
                <a:spcPts val="2200"/>
              </a:lnSpc>
              <a:buNone/>
            </a:pPr>
            <a:r>
              <a:rPr lang="zh-CN" altLang="en-US" b="1" kern="0" dirty="0">
                <a:solidFill>
                  <a:schemeClr val="bg1"/>
                </a:solidFill>
                <a:latin typeface="微软雅黑" panose="020B0503020204020204" charset="-122"/>
                <a:ea typeface="微软雅黑" panose="020B0503020204020204" charset="-122"/>
                <a:sym typeface="+mn-ea"/>
              </a:rPr>
              <a:t>（2）申请开通个人网店 </a:t>
            </a:r>
          </a:p>
        </p:txBody>
      </p:sp>
      <p:sp>
        <p:nvSpPr>
          <p:cNvPr id="25" name="文本框 24"/>
          <p:cNvSpPr txBox="1"/>
          <p:nvPr/>
        </p:nvSpPr>
        <p:spPr>
          <a:xfrm>
            <a:off x="7289416" y="3213000"/>
            <a:ext cx="4295794" cy="1200329"/>
          </a:xfrm>
          <a:prstGeom prst="rect">
            <a:avLst/>
          </a:prstGeom>
          <a:noFill/>
        </p:spPr>
        <p:txBody>
          <a:bodyPr wrap="square">
            <a:spAutoFit/>
          </a:bodyPr>
          <a:lstStyle/>
          <a:p>
            <a:r>
              <a:rPr lang="zh-CN" altLang="en-US" dirty="0"/>
              <a:t>选择开店类型为个人店铺类型，阅读开店须知，确认自己符合个人店铺的相关规 定，然后进入“申请开店认证”，按提示提交认证相关资料，等待审核通过</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0000" y="2509573"/>
            <a:ext cx="5147555" cy="3284167"/>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grpSp>
        <p:nvGrpSpPr>
          <p:cNvPr id="8" name="组合 7"/>
          <p:cNvGrpSpPr/>
          <p:nvPr/>
        </p:nvGrpSpPr>
        <p:grpSpPr>
          <a:xfrm>
            <a:off x="1414146" y="1053465"/>
            <a:ext cx="3458034" cy="431165"/>
            <a:chOff x="756" y="1873"/>
            <a:chExt cx="5842" cy="679"/>
          </a:xfrm>
        </p:grpSpPr>
        <p:sp>
          <p:nvSpPr>
            <p:cNvPr id="9" name="文本框 8"/>
            <p:cNvSpPr txBox="1"/>
            <p:nvPr/>
          </p:nvSpPr>
          <p:spPr>
            <a:xfrm>
              <a:off x="1887" y="1873"/>
              <a:ext cx="4711"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个人网店的开通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2</a:t>
              </a:r>
            </a:p>
          </p:txBody>
        </p:sp>
      </p:grpSp>
      <p:sp>
        <p:nvSpPr>
          <p:cNvPr id="3" name="文本框 2"/>
          <p:cNvSpPr txBox="1"/>
          <p:nvPr/>
        </p:nvSpPr>
        <p:spPr>
          <a:xfrm>
            <a:off x="2244020" y="1917000"/>
            <a:ext cx="2467754" cy="374650"/>
          </a:xfrm>
          <a:prstGeom prst="rect">
            <a:avLst/>
          </a:prstGeom>
          <a:solidFill>
            <a:srgbClr val="22B2B0"/>
          </a:solidFill>
        </p:spPr>
        <p:txBody>
          <a:bodyPr wrap="square" rtlCol="0" anchor="t">
            <a:spAutoFit/>
          </a:bodyPr>
          <a:lstStyle/>
          <a:p>
            <a:pPr>
              <a:lnSpc>
                <a:spcPts val="2200"/>
              </a:lnSpc>
            </a:pPr>
            <a:r>
              <a:rPr lang="zh-CN" altLang="en-US" b="1" kern="0" dirty="0">
                <a:solidFill>
                  <a:schemeClr val="bg1"/>
                </a:solidFill>
                <a:latin typeface="微软雅黑" panose="020B0503020204020204" charset="-122"/>
                <a:ea typeface="微软雅黑" panose="020B0503020204020204" charset="-122"/>
                <a:sym typeface="+mn-ea"/>
              </a:rPr>
              <a:t>（3）支付宝实名认证 </a:t>
            </a:r>
          </a:p>
        </p:txBody>
      </p:sp>
      <p:sp>
        <p:nvSpPr>
          <p:cNvPr id="25" name="文本框 24"/>
          <p:cNvSpPr txBox="1"/>
          <p:nvPr/>
        </p:nvSpPr>
        <p:spPr>
          <a:xfrm>
            <a:off x="2037807" y="3000612"/>
            <a:ext cx="8116385" cy="1200329"/>
          </a:xfrm>
          <a:prstGeom prst="rect">
            <a:avLst/>
          </a:prstGeom>
          <a:noFill/>
        </p:spPr>
        <p:txBody>
          <a:bodyPr wrap="square">
            <a:spAutoFit/>
          </a:bodyPr>
          <a:lstStyle/>
          <a:p>
            <a:r>
              <a:rPr lang="zh-CN" altLang="en-US" dirty="0"/>
              <a:t>在申请开店步骤中有两项认证：支付宝实名认证与淘宝开店认证，这两者有先后次序， 支付宝的实名认证可以用电脑端认证或用手机端认证。单击“立即验证”，即可进行支付 宝实名认证。按照提示进行身份证、银行卡信息的填写，上传即可，等 待平台确认合格后，即可完成支付宝实名认证。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grpSp>
        <p:nvGrpSpPr>
          <p:cNvPr id="8" name="组合 7"/>
          <p:cNvGrpSpPr/>
          <p:nvPr/>
        </p:nvGrpSpPr>
        <p:grpSpPr>
          <a:xfrm>
            <a:off x="1414146" y="1053465"/>
            <a:ext cx="3458034" cy="431165"/>
            <a:chOff x="756" y="1873"/>
            <a:chExt cx="5842" cy="679"/>
          </a:xfrm>
        </p:grpSpPr>
        <p:sp>
          <p:nvSpPr>
            <p:cNvPr id="9" name="文本框 8"/>
            <p:cNvSpPr txBox="1"/>
            <p:nvPr/>
          </p:nvSpPr>
          <p:spPr>
            <a:xfrm>
              <a:off x="1887" y="1873"/>
              <a:ext cx="4711"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个人网店的开通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2</a:t>
              </a:r>
            </a:p>
          </p:txBody>
        </p:sp>
      </p:grpSp>
      <p:sp>
        <p:nvSpPr>
          <p:cNvPr id="56" name="TextBox 9"/>
          <p:cNvSpPr txBox="1"/>
          <p:nvPr/>
        </p:nvSpPr>
        <p:spPr>
          <a:xfrm>
            <a:off x="2235517" y="1806575"/>
            <a:ext cx="2386330" cy="373380"/>
          </a:xfrm>
          <a:prstGeom prst="rect">
            <a:avLst/>
          </a:prstGeom>
          <a:solidFill>
            <a:srgbClr val="22B2B0"/>
          </a:solidFill>
          <a:ln>
            <a:noFill/>
          </a:ln>
        </p:spPr>
        <p:txBody>
          <a:bodyPr wrap="square" rtlCol="0">
            <a:spAutoFit/>
          </a:bodyPr>
          <a:lstStyle/>
          <a:p>
            <a:pPr indent="0" fontAlgn="auto">
              <a:lnSpc>
                <a:spcPts val="2200"/>
              </a:lnSpc>
              <a:buNone/>
            </a:pPr>
            <a:r>
              <a:rPr lang="zh-CN" altLang="en-US" b="1" kern="0" dirty="0">
                <a:solidFill>
                  <a:schemeClr val="bg1"/>
                </a:solidFill>
                <a:latin typeface="微软雅黑" panose="020B0503020204020204" charset="-122"/>
                <a:ea typeface="微软雅黑" panose="020B0503020204020204" charset="-122"/>
                <a:sym typeface="+mn-ea"/>
              </a:rPr>
              <a:t>（4）淘宝开店认证 </a:t>
            </a:r>
          </a:p>
        </p:txBody>
      </p:sp>
      <p:sp>
        <p:nvSpPr>
          <p:cNvPr id="28" name="文本框 27"/>
          <p:cNvSpPr txBox="1"/>
          <p:nvPr/>
        </p:nvSpPr>
        <p:spPr>
          <a:xfrm>
            <a:off x="7392000" y="2421000"/>
            <a:ext cx="4584000" cy="2862322"/>
          </a:xfrm>
          <a:prstGeom prst="rect">
            <a:avLst/>
          </a:prstGeom>
          <a:noFill/>
        </p:spPr>
        <p:txBody>
          <a:bodyPr wrap="square">
            <a:spAutoFit/>
          </a:bodyPr>
          <a:lstStyle/>
          <a:p>
            <a:r>
              <a:rPr lang="zh-CN" altLang="en-US" dirty="0"/>
              <a:t>进行淘宝认证，需要填写与上传身份证信息，一般要求是：</a:t>
            </a:r>
            <a:endParaRPr lang="en-US" altLang="zh-CN" dirty="0"/>
          </a:p>
          <a:p>
            <a:r>
              <a:rPr lang="zh-CN" altLang="en-US" dirty="0"/>
              <a:t>身份证正面照要求头像 清晰，身份证号码清楚可辨认；</a:t>
            </a:r>
            <a:endParaRPr lang="en-US" altLang="zh-CN" dirty="0"/>
          </a:p>
          <a:p>
            <a:r>
              <a:rPr lang="zh-CN" altLang="en-US" dirty="0"/>
              <a:t>必须和手持中的身份证为同一身份证；要求原图，无修改；</a:t>
            </a:r>
            <a:endParaRPr lang="en-US" altLang="zh-CN" dirty="0"/>
          </a:p>
          <a:p>
            <a:r>
              <a:rPr lang="zh-CN" altLang="en-US" dirty="0"/>
              <a:t> 手持身份证照片内的证件文字信息必须完整清晰；</a:t>
            </a:r>
            <a:endParaRPr lang="en-US" altLang="zh-CN" dirty="0"/>
          </a:p>
          <a:p>
            <a:r>
              <a:rPr lang="zh-CN" altLang="en-US" dirty="0"/>
              <a:t>身份证有效期根据身份证背面（国徽面） 准确填写。</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0000" y="2421000"/>
            <a:ext cx="5271015" cy="3230018"/>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grpSp>
        <p:nvGrpSpPr>
          <p:cNvPr id="8" name="组合 7"/>
          <p:cNvGrpSpPr/>
          <p:nvPr/>
        </p:nvGrpSpPr>
        <p:grpSpPr>
          <a:xfrm>
            <a:off x="1414146" y="1053465"/>
            <a:ext cx="3458034" cy="431165"/>
            <a:chOff x="756" y="1873"/>
            <a:chExt cx="5842" cy="679"/>
          </a:xfrm>
        </p:grpSpPr>
        <p:sp>
          <p:nvSpPr>
            <p:cNvPr id="9" name="文本框 8"/>
            <p:cNvSpPr txBox="1"/>
            <p:nvPr/>
          </p:nvSpPr>
          <p:spPr>
            <a:xfrm>
              <a:off x="1887" y="1873"/>
              <a:ext cx="4711"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个人网店的开通 </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2</a:t>
              </a:r>
            </a:p>
          </p:txBody>
        </p:sp>
      </p:grpSp>
      <p:sp>
        <p:nvSpPr>
          <p:cNvPr id="56" name="TextBox 9"/>
          <p:cNvSpPr txBox="1"/>
          <p:nvPr/>
        </p:nvSpPr>
        <p:spPr>
          <a:xfrm>
            <a:off x="2235517" y="1806575"/>
            <a:ext cx="2386330" cy="373380"/>
          </a:xfrm>
          <a:prstGeom prst="rect">
            <a:avLst/>
          </a:prstGeom>
          <a:solidFill>
            <a:srgbClr val="22B2B0"/>
          </a:solidFill>
          <a:ln>
            <a:noFill/>
          </a:ln>
        </p:spPr>
        <p:txBody>
          <a:bodyPr wrap="square" rtlCol="0">
            <a:spAutoFit/>
          </a:bodyPr>
          <a:lstStyle/>
          <a:p>
            <a:pPr indent="0" fontAlgn="auto">
              <a:lnSpc>
                <a:spcPts val="2200"/>
              </a:lnSpc>
              <a:buNone/>
            </a:pPr>
            <a:r>
              <a:rPr lang="zh-CN" altLang="en-US" b="1" kern="0" dirty="0">
                <a:solidFill>
                  <a:schemeClr val="bg1"/>
                </a:solidFill>
                <a:latin typeface="微软雅黑" panose="020B0503020204020204" charset="-122"/>
                <a:ea typeface="微软雅黑" panose="020B0503020204020204" charset="-122"/>
                <a:sym typeface="+mn-ea"/>
              </a:rPr>
              <a:t>（4）淘宝开店认证 </a:t>
            </a:r>
          </a:p>
        </p:txBody>
      </p:sp>
      <p:sp>
        <p:nvSpPr>
          <p:cNvPr id="28" name="文本框 27"/>
          <p:cNvSpPr txBox="1"/>
          <p:nvPr/>
        </p:nvSpPr>
        <p:spPr>
          <a:xfrm>
            <a:off x="8485854" y="3573000"/>
            <a:ext cx="4584000" cy="369332"/>
          </a:xfrm>
          <a:prstGeom prst="rect">
            <a:avLst/>
          </a:prstGeom>
          <a:noFill/>
        </p:spPr>
        <p:txBody>
          <a:bodyPr wrap="square">
            <a:spAutoFit/>
          </a:bodyPr>
          <a:lstStyle/>
          <a:p>
            <a:r>
              <a:rPr lang="zh-CN" altLang="en-US" dirty="0"/>
              <a:t>淘宝个人店铺申请成功</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4146" y="2508740"/>
            <a:ext cx="6407855" cy="369394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875001" y="1014249"/>
            <a:ext cx="4944000" cy="5632311"/>
          </a:xfrm>
          <a:prstGeom prst="rect">
            <a:avLst/>
          </a:prstGeom>
          <a:noFill/>
        </p:spPr>
        <p:txBody>
          <a:bodyPr wrap="square" rtlCol="0" anchor="t">
            <a:spAutoFit/>
          </a:bodyPr>
          <a:lstStyle/>
          <a:p>
            <a:pPr indent="508000" fontAlgn="auto">
              <a:lnSpc>
                <a:spcPct val="100000"/>
              </a:lnSpc>
            </a:pPr>
            <a:r>
              <a:rPr lang="zh-CN" altLang="en-US" kern="0" dirty="0">
                <a:latin typeface="微软雅黑" panose="020B0503020204020204" charset="-122"/>
                <a:ea typeface="微软雅黑" panose="020B0503020204020204" charset="-122"/>
                <a:cs typeface="微软雅黑" panose="020B0503020204020204" charset="-122"/>
              </a:rPr>
              <a:t>打开千牛卖家中心在导航中，选择“店铺基础设置”，打开“淘宝店铺”页面，根据 任务栏提示完成相应店铺的设置。</a:t>
            </a:r>
            <a:endParaRPr lang="en-US" altLang="zh-CN" kern="0" dirty="0">
              <a:latin typeface="微软雅黑" panose="020B0503020204020204" charset="-122"/>
              <a:ea typeface="微软雅黑" panose="020B0503020204020204" charset="-122"/>
              <a:cs typeface="微软雅黑" panose="020B0503020204020204" charset="-122"/>
            </a:endParaRPr>
          </a:p>
          <a:p>
            <a:pPr fontAlgn="auto">
              <a:lnSpc>
                <a:spcPct val="100000"/>
              </a:lnSpc>
            </a:pPr>
            <a:r>
              <a:rPr lang="zh-CN" altLang="en-US" dirty="0"/>
              <a:t>①店铺名称详见任务 </a:t>
            </a:r>
            <a:r>
              <a:rPr lang="en-US" altLang="zh-CN" dirty="0"/>
              <a:t>1 </a:t>
            </a:r>
            <a:r>
              <a:rPr lang="zh-CN" altLang="en-US" dirty="0"/>
              <a:t>中相关内容。</a:t>
            </a:r>
            <a:endParaRPr lang="en-US" altLang="zh-CN" dirty="0"/>
          </a:p>
          <a:p>
            <a:pPr fontAlgn="auto">
              <a:lnSpc>
                <a:spcPct val="100000"/>
              </a:lnSpc>
            </a:pPr>
            <a:r>
              <a:rPr lang="zh-CN" altLang="en-US" dirty="0"/>
              <a:t>②店铺标志（</a:t>
            </a:r>
            <a:r>
              <a:rPr lang="en-US" altLang="zh-CN" dirty="0"/>
              <a:t>Logo</a:t>
            </a:r>
            <a:r>
              <a:rPr lang="zh-CN" altLang="en-US" dirty="0"/>
              <a:t>）的设计规格及要求请参照任务 </a:t>
            </a:r>
            <a:r>
              <a:rPr lang="en-US" altLang="zh-CN" dirty="0"/>
              <a:t>3 </a:t>
            </a:r>
            <a:r>
              <a:rPr lang="zh-CN" altLang="en-US" dirty="0"/>
              <a:t>中相关内容来完成。 </a:t>
            </a:r>
            <a:endParaRPr lang="en-US" altLang="zh-CN" dirty="0"/>
          </a:p>
          <a:p>
            <a:pPr fontAlgn="auto">
              <a:lnSpc>
                <a:spcPct val="100000"/>
              </a:lnSpc>
            </a:pPr>
            <a:r>
              <a:rPr lang="zh-CN" altLang="en-US" dirty="0"/>
              <a:t>③店铺简介要方便买家搜索，可以彰显个性化，基本内容包含： </a:t>
            </a:r>
            <a:endParaRPr lang="en-US" altLang="zh-CN" dirty="0"/>
          </a:p>
          <a:p>
            <a:pPr marL="457200" indent="-457200" fontAlgn="auto">
              <a:lnSpc>
                <a:spcPct val="100000"/>
              </a:lnSpc>
              <a:buAutoNum type="alphaLcPeriod"/>
            </a:pPr>
            <a:r>
              <a:rPr lang="zh-CN" altLang="en-US" dirty="0"/>
              <a:t>掌柜签名：店铺的签名或者店铺梦想展示，比如“您的私人文具优选家”。</a:t>
            </a:r>
            <a:endParaRPr lang="en-US" altLang="zh-CN" dirty="0"/>
          </a:p>
          <a:p>
            <a:pPr marL="457200" indent="-457200" fontAlgn="auto">
              <a:lnSpc>
                <a:spcPct val="100000"/>
              </a:lnSpc>
              <a:buAutoNum type="alphaLcPeriod"/>
            </a:pPr>
            <a:r>
              <a:rPr lang="en-US" altLang="zh-CN" dirty="0"/>
              <a:t> </a:t>
            </a:r>
            <a:r>
              <a:rPr lang="zh-CN" altLang="en-US" dirty="0"/>
              <a:t>主营宝贝：网店商品的类型、风格等，比如“绘画优选文具”。 </a:t>
            </a:r>
            <a:endParaRPr lang="en-US" altLang="zh-CN" dirty="0"/>
          </a:p>
          <a:p>
            <a:pPr marL="457200" indent="-457200" fontAlgn="auto">
              <a:lnSpc>
                <a:spcPct val="100000"/>
              </a:lnSpc>
              <a:buAutoNum type="alphaLcPeriod"/>
            </a:pPr>
            <a:r>
              <a:rPr lang="zh-CN" altLang="en-US" dirty="0"/>
              <a:t>店铺动态：店铺最近的促销信息，比如全场包邮等。 </a:t>
            </a:r>
            <a:endParaRPr lang="en-US" altLang="zh-CN" dirty="0"/>
          </a:p>
          <a:p>
            <a:pPr marL="457200" indent="-457200" fontAlgn="auto">
              <a:lnSpc>
                <a:spcPct val="100000"/>
              </a:lnSpc>
              <a:buAutoNum type="alphaLcPeriod"/>
            </a:pPr>
            <a:r>
              <a:rPr lang="zh-CN" altLang="en-US" dirty="0"/>
              <a:t>具体后台编辑格式举例如下： </a:t>
            </a:r>
            <a:r>
              <a:rPr lang="en-US" altLang="zh-CN" dirty="0"/>
              <a:t>【</a:t>
            </a:r>
            <a:r>
              <a:rPr lang="zh-CN" altLang="en-US" dirty="0"/>
              <a:t>掌柜签名</a:t>
            </a:r>
            <a:r>
              <a:rPr lang="en-US" altLang="zh-CN" dirty="0"/>
              <a:t>】</a:t>
            </a:r>
            <a:r>
              <a:rPr lang="zh-CN" altLang="en-US" dirty="0"/>
              <a:t>优百惠，您的私人定制文具店 </a:t>
            </a:r>
            <a:r>
              <a:rPr lang="en-US" altLang="zh-CN" dirty="0"/>
              <a:t>/【</a:t>
            </a:r>
            <a:r>
              <a:rPr lang="zh-CN" altLang="en-US" dirty="0"/>
              <a:t>店铺动态</a:t>
            </a:r>
            <a:r>
              <a:rPr lang="en-US" altLang="zh-CN" dirty="0"/>
              <a:t>】</a:t>
            </a:r>
            <a:r>
              <a:rPr lang="zh-CN" altLang="en-US" dirty="0"/>
              <a:t>全场包邮 </a:t>
            </a:r>
            <a:r>
              <a:rPr lang="en-US" altLang="zh-CN" dirty="0"/>
              <a:t>/【</a:t>
            </a:r>
            <a:r>
              <a:rPr lang="zh-CN" altLang="en-US" dirty="0"/>
              <a:t>主营宝贝</a:t>
            </a:r>
            <a:r>
              <a:rPr lang="en-US" altLang="zh-CN" dirty="0"/>
              <a:t>】 </a:t>
            </a:r>
            <a:r>
              <a:rPr lang="zh-CN" altLang="en-US" dirty="0"/>
              <a:t>绘画精品文具 </a:t>
            </a:r>
            <a:endParaRPr lang="en-US" altLang="zh-CN" dirty="0"/>
          </a:p>
          <a:p>
            <a:pPr fontAlgn="auto">
              <a:lnSpc>
                <a:spcPct val="100000"/>
              </a:lnSpc>
            </a:pPr>
            <a:r>
              <a:rPr lang="zh-CN" altLang="en-US" dirty="0"/>
              <a:t>④店铺介绍：主要填写主营商品、服务承诺、默认物流、活动通告等，并申明所有信 息真实有效，保存即可。</a:t>
            </a:r>
            <a:endParaRPr lang="zh-CN" altLang="en-US" kern="0" dirty="0">
              <a:latin typeface="微软雅黑" panose="020B0503020204020204" charset="-122"/>
              <a:ea typeface="微软雅黑" panose="020B0503020204020204" charset="-122"/>
              <a:cs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pic>
        <p:nvPicPr>
          <p:cNvPr id="10" name="图片 9"/>
          <p:cNvPicPr>
            <a:picLocks noChangeAspect="1"/>
          </p:cNvPicPr>
          <p:nvPr/>
        </p:nvPicPr>
        <p:blipFill>
          <a:blip r:embed="rId2"/>
          <a:stretch>
            <a:fillRect/>
          </a:stretch>
        </p:blipFill>
        <p:spPr>
          <a:xfrm>
            <a:off x="1020445" y="1819808"/>
            <a:ext cx="5724599" cy="4301131"/>
          </a:xfrm>
          <a:prstGeom prst="rect">
            <a:avLst/>
          </a:prstGeom>
        </p:spPr>
      </p:pic>
      <p:grpSp>
        <p:nvGrpSpPr>
          <p:cNvPr id="34" name="组合 33"/>
          <p:cNvGrpSpPr/>
          <p:nvPr/>
        </p:nvGrpSpPr>
        <p:grpSpPr>
          <a:xfrm>
            <a:off x="1283822" y="1037641"/>
            <a:ext cx="5186680" cy="431165"/>
            <a:chOff x="756" y="1873"/>
            <a:chExt cx="8168" cy="679"/>
          </a:xfrm>
        </p:grpSpPr>
        <p:sp>
          <p:nvSpPr>
            <p:cNvPr id="42" name="文本框 41"/>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店铺基本设置</a:t>
              </a:r>
              <a:endPar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4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3</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任务延伸</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4254"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a:t>
              </a:r>
              <a:r>
                <a:rPr lang="zh-CN" altLang="en-US" sz="2400" b="1" dirty="0">
                  <a:solidFill>
                    <a:srgbClr val="FFFF00"/>
                  </a:solidFill>
                  <a:sym typeface="+mn-ea"/>
                </a:rPr>
                <a:t>   网店的开设</a:t>
              </a:r>
            </a:p>
          </p:txBody>
        </p:sp>
      </p:grpSp>
      <p:sp>
        <p:nvSpPr>
          <p:cNvPr id="15" name="圆角矩形 14"/>
          <p:cNvSpPr/>
          <p:nvPr/>
        </p:nvSpPr>
        <p:spPr>
          <a:xfrm>
            <a:off x="1439264" y="1917000"/>
            <a:ext cx="10017666" cy="1440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4" name="矩形 3"/>
          <p:cNvSpPr/>
          <p:nvPr/>
        </p:nvSpPr>
        <p:spPr>
          <a:xfrm>
            <a:off x="1631999" y="2025834"/>
            <a:ext cx="9551815" cy="1200329"/>
          </a:xfrm>
          <a:prstGeom prst="rect">
            <a:avLst/>
          </a:prstGeom>
        </p:spPr>
        <p:txBody>
          <a:bodyPr wrap="square">
            <a:spAutoFit/>
          </a:bodyPr>
          <a:lstStyle/>
          <a:p>
            <a:pPr indent="720090"/>
            <a:r>
              <a:rPr lang="zh-CN" altLang="en-US" dirty="0">
                <a:solidFill>
                  <a:schemeClr val="bg1"/>
                </a:solidFill>
              </a:rPr>
              <a:t>淘宝企业店铺是一种介于公司直营和个人卖家之间的店铺。普通个人卖家通过身份 认证就可以开店，淘宝企业店铺则需要认证企业营业执照、税务资料等。淘宝个人店铺 和企业店铺开店在认证条件等方面有较大的区别。</a:t>
            </a:r>
            <a:endParaRPr lang="en-US" altLang="zh-CN" dirty="0">
              <a:solidFill>
                <a:schemeClr val="bg1"/>
              </a:solidFill>
            </a:endParaRPr>
          </a:p>
          <a:p>
            <a:pPr indent="720090"/>
            <a:r>
              <a:rPr lang="zh-CN" altLang="en-US" dirty="0">
                <a:solidFill>
                  <a:schemeClr val="bg1"/>
                </a:solidFill>
              </a:rPr>
              <a:t>思考：如果开设企业店铺，还需要满足什么条件呢？</a:t>
            </a:r>
          </a:p>
        </p:txBody>
      </p:sp>
      <p:graphicFrame>
        <p:nvGraphicFramePr>
          <p:cNvPr id="3" name="表格 2"/>
          <p:cNvGraphicFramePr/>
          <p:nvPr>
            <p:custDataLst>
              <p:tags r:id="rId1"/>
            </p:custDataLst>
          </p:nvPr>
        </p:nvGraphicFramePr>
        <p:xfrm>
          <a:off x="1805940" y="4220845"/>
          <a:ext cx="9203055" cy="1703070"/>
        </p:xfrm>
        <a:graphic>
          <a:graphicData uri="http://schemas.openxmlformats.org/drawingml/2006/table">
            <a:tbl>
              <a:tblPr firstRow="1" bandRow="1">
                <a:tableStyleId>{5940675A-B579-460E-94D1-54222C63F5DA}</a:tableStyleId>
              </a:tblPr>
              <a:tblGrid>
                <a:gridCol w="1157605">
                  <a:extLst>
                    <a:ext uri="{9D8B030D-6E8A-4147-A177-3AD203B41FA5}">
                      <a16:colId xmlns:a16="http://schemas.microsoft.com/office/drawing/2014/main" val="20000"/>
                    </a:ext>
                  </a:extLst>
                </a:gridCol>
                <a:gridCol w="1592580">
                  <a:extLst>
                    <a:ext uri="{9D8B030D-6E8A-4147-A177-3AD203B41FA5}">
                      <a16:colId xmlns:a16="http://schemas.microsoft.com/office/drawing/2014/main" val="20001"/>
                    </a:ext>
                  </a:extLst>
                </a:gridCol>
                <a:gridCol w="1617980">
                  <a:extLst>
                    <a:ext uri="{9D8B030D-6E8A-4147-A177-3AD203B41FA5}">
                      <a16:colId xmlns:a16="http://schemas.microsoft.com/office/drawing/2014/main" val="20002"/>
                    </a:ext>
                  </a:extLst>
                </a:gridCol>
                <a:gridCol w="4834890">
                  <a:extLst>
                    <a:ext uri="{9D8B030D-6E8A-4147-A177-3AD203B41FA5}">
                      <a16:colId xmlns:a16="http://schemas.microsoft.com/office/drawing/2014/main" val="20003"/>
                    </a:ext>
                  </a:extLst>
                </a:gridCol>
              </a:tblGrid>
              <a:tr h="194945">
                <a:tc>
                  <a:txBody>
                    <a:bodyPr/>
                    <a:lstStyle/>
                    <a:p>
                      <a:pPr indent="0" algn="ctr">
                        <a:buNone/>
                      </a:pPr>
                      <a:r>
                        <a:rPr lang="en-US" sz="1800" b="0">
                          <a:latin typeface="微软雅黑" panose="020B0503020204020204" charset="-122"/>
                          <a:ea typeface="微软雅黑" panose="020B0503020204020204" charset="-122"/>
                          <a:cs typeface="等线" charset="0"/>
                        </a:rPr>
                        <a:t>店铺类型</a:t>
                      </a:r>
                      <a:endParaRPr lang="en-US" altLang="en-US" sz="1800" b="0">
                        <a:latin typeface="微软雅黑" panose="020B0503020204020204" charset="-122"/>
                        <a:ea typeface="微软雅黑" panose="020B0503020204020204" charset="-122"/>
                        <a:cs typeface="等线" charset="0"/>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微软雅黑" panose="020B0503020204020204" charset="-122"/>
                          <a:ea typeface="微软雅黑" panose="020B0503020204020204" charset="-122"/>
                          <a:cs typeface="等线" charset="0"/>
                        </a:rPr>
                        <a:t>认证条件</a:t>
                      </a:r>
                      <a:endParaRPr lang="en-US" altLang="en-US" sz="1800" b="0">
                        <a:latin typeface="微软雅黑" panose="020B0503020204020204" charset="-122"/>
                        <a:ea typeface="微软雅黑" panose="020B0503020204020204" charset="-122"/>
                        <a:cs typeface="等线" charset="0"/>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微软雅黑" panose="020B0503020204020204" charset="-122"/>
                          <a:ea typeface="微软雅黑" panose="020B0503020204020204" charset="-122"/>
                          <a:cs typeface="等线" charset="0"/>
                        </a:rPr>
                        <a:t>显示标识</a:t>
                      </a:r>
                      <a:endParaRPr lang="en-US" altLang="en-US" sz="1800" b="0">
                        <a:latin typeface="微软雅黑" panose="020B0503020204020204" charset="-122"/>
                        <a:ea typeface="微软雅黑" panose="020B0503020204020204" charset="-122"/>
                        <a:cs typeface="等线" charset="0"/>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微软雅黑" panose="020B0503020204020204" charset="-122"/>
                          <a:ea typeface="微软雅黑" panose="020B0503020204020204" charset="-122"/>
                          <a:cs typeface="等线" charset="0"/>
                        </a:rPr>
                        <a:t>店铺名称享有权益</a:t>
                      </a:r>
                      <a:endParaRPr lang="en-US" altLang="en-US" sz="1800" b="0">
                        <a:latin typeface="微软雅黑" panose="020B0503020204020204" charset="-122"/>
                        <a:ea typeface="微软雅黑" panose="020B0503020204020204" charset="-122"/>
                        <a:cs typeface="等线" charset="0"/>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7690">
                <a:tc>
                  <a:txBody>
                    <a:bodyPr/>
                    <a:lstStyle/>
                    <a:p>
                      <a:pPr indent="0" algn="ctr">
                        <a:buNone/>
                      </a:pPr>
                      <a:r>
                        <a:rPr lang="en-US" sz="1800" b="0">
                          <a:latin typeface="微软雅黑" panose="020B0503020204020204" charset="-122"/>
                          <a:ea typeface="微软雅黑" panose="020B0503020204020204" charset="-122"/>
                          <a:cs typeface="等线" charset="0"/>
                        </a:rPr>
                        <a:t>个人店铺</a:t>
                      </a:r>
                      <a:endParaRPr lang="en-US" altLang="en-US" sz="1800" b="0">
                        <a:latin typeface="微软雅黑" panose="020B0503020204020204" charset="-122"/>
                        <a:ea typeface="微软雅黑" panose="020B0503020204020204" charset="-122"/>
                        <a:cs typeface="等线" charset="0"/>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微软雅黑" panose="020B0503020204020204" charset="-122"/>
                          <a:ea typeface="微软雅黑" panose="020B0503020204020204" charset="-122"/>
                          <a:cs typeface="等线" charset="0"/>
                        </a:rPr>
                        <a:t>个人身份信息</a:t>
                      </a:r>
                      <a:endParaRPr lang="en-US" altLang="en-US" sz="1800" b="0">
                        <a:latin typeface="微软雅黑" panose="020B0503020204020204" charset="-122"/>
                        <a:ea typeface="微软雅黑" panose="020B0503020204020204" charset="-122"/>
                        <a:cs typeface="等线" charset="0"/>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微软雅黑" panose="020B0503020204020204" charset="-122"/>
                          <a:ea typeface="微软雅黑" panose="020B0503020204020204" charset="-122"/>
                          <a:cs typeface="等线" charset="0"/>
                        </a:rPr>
                        <a:t>无</a:t>
                      </a:r>
                      <a:endParaRPr lang="en-US" altLang="en-US" sz="1800" b="0">
                        <a:latin typeface="微软雅黑" panose="020B0503020204020204" charset="-122"/>
                        <a:ea typeface="微软雅黑" panose="020B0503020204020204" charset="-122"/>
                        <a:cs typeface="等线" charset="0"/>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微软雅黑" panose="020B0503020204020204" charset="-122"/>
                          <a:ea typeface="微软雅黑" panose="020B0503020204020204" charset="-122"/>
                          <a:cs typeface="微软雅黑" panose="020B0503020204020204" charset="-122"/>
                        </a:rPr>
                        <a:t>店名不允许出现如“旗舰店”“专卖店”或和“旗舰”等近似的违规信息</a:t>
                      </a:r>
                      <a:endParaRPr lang="en-US" altLang="en-US" sz="1800" b="0">
                        <a:latin typeface="微软雅黑" panose="020B0503020204020204" charset="-122"/>
                        <a:ea typeface="微软雅黑" panose="020B0503020204020204" charset="-122"/>
                        <a:cs typeface="微软雅黑" panose="020B0503020204020204" charset="-122"/>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2010">
                <a:tc>
                  <a:txBody>
                    <a:bodyPr/>
                    <a:lstStyle/>
                    <a:p>
                      <a:pPr indent="0" algn="ctr">
                        <a:buNone/>
                      </a:pPr>
                      <a:r>
                        <a:rPr lang="en-US" sz="1800" b="0">
                          <a:latin typeface="微软雅黑" panose="020B0503020204020204" charset="-122"/>
                          <a:ea typeface="微软雅黑" panose="020B0503020204020204" charset="-122"/>
                          <a:cs typeface="等线" charset="0"/>
                        </a:rPr>
                        <a:t>企业店铺</a:t>
                      </a:r>
                      <a:endParaRPr lang="en-US" altLang="en-US" sz="1800" b="0">
                        <a:latin typeface="微软雅黑" panose="020B0503020204020204" charset="-122"/>
                        <a:ea typeface="微软雅黑" panose="020B0503020204020204" charset="-122"/>
                        <a:cs typeface="等线" charset="0"/>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微软雅黑" panose="020B0503020204020204" charset="-122"/>
                          <a:ea typeface="微软雅黑" panose="020B0503020204020204" charset="-122"/>
                          <a:cs typeface="等线" charset="0"/>
                        </a:rPr>
                        <a:t>企业营业执照</a:t>
                      </a:r>
                      <a:endParaRPr lang="en-US" altLang="en-US" sz="1800" b="0">
                        <a:latin typeface="微软雅黑" panose="020B0503020204020204" charset="-122"/>
                        <a:ea typeface="微软雅黑" panose="020B0503020204020204" charset="-122"/>
                        <a:cs typeface="等线" charset="0"/>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微软雅黑" panose="020B0503020204020204" charset="-122"/>
                          <a:ea typeface="微软雅黑" panose="020B0503020204020204" charset="-122"/>
                          <a:cs typeface="微软雅黑" panose="020B0503020204020204" charset="-122"/>
                        </a:rPr>
                        <a:t>店铺名片区会展示“企”字标</a:t>
                      </a:r>
                      <a:endParaRPr lang="en-US" altLang="en-US" sz="1800" b="0">
                        <a:latin typeface="微软雅黑" panose="020B0503020204020204" charset="-122"/>
                        <a:ea typeface="微软雅黑" panose="020B0503020204020204" charset="-122"/>
                        <a:cs typeface="微软雅黑" panose="020B0503020204020204" charset="-122"/>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微软雅黑" panose="020B0503020204020204" charset="-122"/>
                          <a:ea typeface="微软雅黑" panose="020B0503020204020204" charset="-122"/>
                          <a:cs typeface="微软雅黑" panose="020B0503020204020204" charset="-122"/>
                        </a:rPr>
                        <a:t>店名可使用关键字:企业、集团、公司、官方、经销</a:t>
                      </a:r>
                      <a:endParaRPr lang="en-US" altLang="en-US" sz="1800" b="0">
                        <a:latin typeface="微软雅黑" panose="020B0503020204020204" charset="-122"/>
                        <a:ea typeface="微软雅黑" panose="020B0503020204020204" charset="-122"/>
                        <a:cs typeface="微软雅黑" panose="020B0503020204020204" charset="-122"/>
                      </a:endParaRPr>
                    </a:p>
                  </a:txBody>
                  <a:tcPr marL="9525" marR="9525" marT="9525" marB="9525"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00" name="文本框 99"/>
          <p:cNvSpPr txBox="1"/>
          <p:nvPr/>
        </p:nvSpPr>
        <p:spPr>
          <a:xfrm>
            <a:off x="4151630" y="3644900"/>
            <a:ext cx="5080000" cy="460375"/>
          </a:xfrm>
          <a:prstGeom prst="rect">
            <a:avLst/>
          </a:prstGeom>
          <a:noFill/>
          <a:ln w="9525">
            <a:noFill/>
          </a:ln>
        </p:spPr>
        <p:txBody>
          <a:bodyPr>
            <a:spAutoFit/>
          </a:bodyPr>
          <a:lstStyle/>
          <a:p>
            <a:pPr indent="304800"/>
            <a:r>
              <a:rPr lang="zh-CN" sz="2400" b="0">
                <a:latin typeface="微软雅黑" panose="020B0503020204020204" charset="-122"/>
                <a:ea typeface="微软雅黑" panose="020B0503020204020204" charset="-122"/>
              </a:rPr>
              <a:t>个人店铺和企业店铺开店认证</a:t>
            </a:r>
            <a:endParaRPr lang="zh-CN" altLang="en-US" sz="2400">
              <a:latin typeface="微软雅黑" panose="020B0503020204020204" charset="-122"/>
              <a:ea typeface="微软雅黑" panose="020B050302020402020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5400000">
            <a:off x="523240" y="2117090"/>
            <a:ext cx="6857365" cy="2624455"/>
          </a:xfrm>
          <a:prstGeom prst="rect">
            <a:avLst/>
          </a:prstGeom>
          <a:solidFill>
            <a:srgbClr val="5B7A7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664200" y="2205355"/>
            <a:ext cx="4286885" cy="706755"/>
          </a:xfrm>
          <a:prstGeom prst="rect">
            <a:avLst/>
          </a:prstGeom>
          <a:noFill/>
        </p:spPr>
        <p:txBody>
          <a:bodyPr wrap="square" rtlCol="0">
            <a:spAutoFit/>
          </a:bodyPr>
          <a:lstStyle/>
          <a:p>
            <a:pPr algn="dist"/>
            <a:r>
              <a:rPr lang="zh-CN" altLang="en-US" sz="4000" b="1" dirty="0">
                <a:solidFill>
                  <a:srgbClr val="F65738"/>
                </a:solidFill>
                <a:latin typeface="微软雅黑" panose="020B0503020204020204" charset="-122"/>
                <a:ea typeface="微软雅黑" panose="020B0503020204020204" charset="-122"/>
                <a:cs typeface="微软雅黑" panose="020B0503020204020204" charset="-122"/>
              </a:rPr>
              <a:t>网店的装修与美化</a:t>
            </a:r>
          </a:p>
        </p:txBody>
      </p:sp>
      <p:grpSp>
        <p:nvGrpSpPr>
          <p:cNvPr id="16" name="组合 15"/>
          <p:cNvGrpSpPr/>
          <p:nvPr/>
        </p:nvGrpSpPr>
        <p:grpSpPr>
          <a:xfrm>
            <a:off x="6167755" y="3213100"/>
            <a:ext cx="4665980" cy="2676525"/>
            <a:chOff x="9713" y="5060"/>
            <a:chExt cx="7348" cy="4215"/>
          </a:xfrm>
        </p:grpSpPr>
        <p:sp>
          <p:nvSpPr>
            <p:cNvPr id="27" name="文本框 26"/>
            <p:cNvSpPr txBox="1"/>
            <p:nvPr/>
          </p:nvSpPr>
          <p:spPr>
            <a:xfrm>
              <a:off x="10054" y="5060"/>
              <a:ext cx="7007" cy="4215"/>
            </a:xfrm>
            <a:prstGeom prst="rect">
              <a:avLst/>
            </a:prstGeom>
            <a:noFill/>
          </p:spPr>
          <p:txBody>
            <a:bodyPr wrap="square" rtlCol="0">
              <a:spAutoFit/>
            </a:bodyPr>
            <a:lstStyle/>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任务描述</a:t>
              </a:r>
            </a:p>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任务分析</a:t>
              </a:r>
            </a:p>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任务准备</a:t>
              </a:r>
            </a:p>
            <a:p>
              <a:pPr algn="l" fontAlgn="auto">
                <a:lnSpc>
                  <a:spcPct val="150000"/>
                </a:lnSpc>
                <a:buClrTx/>
                <a:buSzTx/>
                <a:buFontTx/>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任务实施</a:t>
              </a:r>
            </a:p>
          </p:txBody>
        </p:sp>
        <p:sp>
          <p:nvSpPr>
            <p:cNvPr id="9" name="椭圆 8"/>
            <p:cNvSpPr/>
            <p:nvPr/>
          </p:nvSpPr>
          <p:spPr>
            <a:xfrm>
              <a:off x="9713" y="562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713" y="664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713" y="7668"/>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713" y="8575"/>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3792220" y="1772920"/>
            <a:ext cx="471805" cy="2306955"/>
          </a:xfrm>
          <a:prstGeom prst="rect">
            <a:avLst/>
          </a:prstGeom>
          <a:noFill/>
        </p:spPr>
        <p:txBody>
          <a:bodyPr wrap="square" rtlCol="0" anchor="t">
            <a:spAutoFit/>
          </a:bodyPr>
          <a:lstStyle/>
          <a:p>
            <a:pPr algn="dist"/>
            <a:r>
              <a:rPr lang="zh-CN" altLang="en-US" sz="4800" b="1">
                <a:solidFill>
                  <a:schemeClr val="bg1"/>
                </a:solidFill>
                <a:latin typeface="微软雅黑" panose="020B0503020204020204" charset="-122"/>
                <a:ea typeface="微软雅黑" panose="020B0503020204020204" charset="-122"/>
                <a:cs typeface="微软雅黑" panose="020B0503020204020204" charset="-122"/>
                <a:sym typeface="+mn-ea"/>
              </a:rPr>
              <a:t>任务</a:t>
            </a:r>
            <a:r>
              <a:rPr lang="en-US" altLang="zh-CN" sz="4800" b="1">
                <a:solidFill>
                  <a:schemeClr val="bg1"/>
                </a:solidFill>
                <a:latin typeface="微软雅黑" panose="020B0503020204020204" charset="-122"/>
                <a:ea typeface="微软雅黑" panose="020B0503020204020204" charset="-122"/>
                <a:cs typeface="微软雅黑" panose="020B0503020204020204" charset="-122"/>
                <a:sym typeface="+mn-ea"/>
              </a:rPr>
              <a:t>3</a:t>
            </a:r>
          </a:p>
        </p:txBody>
      </p:sp>
      <p:grpSp>
        <p:nvGrpSpPr>
          <p:cNvPr id="11" name="组合 10"/>
          <p:cNvGrpSpPr/>
          <p:nvPr/>
        </p:nvGrpSpPr>
        <p:grpSpPr>
          <a:xfrm>
            <a:off x="3545840" y="1465580"/>
            <a:ext cx="1034415" cy="2755265"/>
            <a:chOff x="5584" y="2308"/>
            <a:chExt cx="1629" cy="4339"/>
          </a:xfrm>
        </p:grpSpPr>
        <p:cxnSp>
          <p:nvCxnSpPr>
            <p:cNvPr id="6" name="直接连接符 5"/>
            <p:cNvCxnSpPr/>
            <p:nvPr/>
          </p:nvCxnSpPr>
          <p:spPr>
            <a:xfrm flipH="1">
              <a:off x="5614" y="5967"/>
              <a:ext cx="6" cy="68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584" y="6647"/>
              <a:ext cx="60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543" y="2338"/>
              <a:ext cx="67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94" y="2308"/>
              <a:ext cx="0" cy="574"/>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2338070" y="2137200"/>
            <a:ext cx="7861930" cy="21558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2708275" y="2421255"/>
            <a:ext cx="7001510" cy="1631216"/>
          </a:xfrm>
          <a:prstGeom prst="rect">
            <a:avLst/>
          </a:prstGeom>
          <a:noFill/>
        </p:spPr>
        <p:txBody>
          <a:bodyPr wrap="square" rtlCol="0" anchor="t">
            <a:spAutoFit/>
          </a:bodyPr>
          <a:lstStyle/>
          <a:p>
            <a:pPr indent="508000" fontAlgn="auto">
              <a:lnSpc>
                <a:spcPct val="100000"/>
              </a:lnSpc>
              <a:extLst>
                <a:ext uri="{35155182-B16C-46BC-9424-99874614C6A1}">
                  <wpsdc:indentchars xmlns="" xmlns:wpsdc="http://www.wps.cn/officeDocument/2017/drawingmlCustomData" val="200" checksum="282533468"/>
                </a:ext>
              </a:extLst>
            </a:pPr>
            <a:r>
              <a:rPr lang="zh-CN" altLang="en-US" sz="2000" dirty="0">
                <a:solidFill>
                  <a:srgbClr val="FFFFFF"/>
                </a:solidFill>
              </a:rPr>
              <a:t>小小团队的网店已经顺利开通了，接下来对网店进行装修。小小团队通过调查了解， 店铺良好的外观形象，可以增加买家的好感和信任感，还能促进商品销售，对店铺的品 牌宣传起到关键作用，因此，小小团队决定根据网店的定位，结合主营商品的特点对开 设的网店进行装修。</a:t>
            </a:r>
            <a:endParaRPr lang="zh-CN" altLang="en-US" sz="2000" kern="0"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0" y="-26670"/>
            <a:ext cx="12204065" cy="904875"/>
            <a:chOff x="0" y="-42"/>
            <a:chExt cx="19219" cy="1425"/>
          </a:xfrm>
        </p:grpSpPr>
        <p:sp>
          <p:nvSpPr>
            <p:cNvPr id="10" name="矩形 9"/>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02" y="184"/>
              <a:ext cx="1304" cy="1199"/>
              <a:chOff x="756" y="1232"/>
              <a:chExt cx="1304" cy="1199"/>
            </a:xfrm>
          </p:grpSpPr>
          <p:sp>
            <p:nvSpPr>
              <p:cNvPr id="3" name="矩形 2"/>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任务描述</a:t>
              </a:r>
            </a:p>
          </p:txBody>
        </p:sp>
        <p:sp>
          <p:nvSpPr>
            <p:cNvPr id="9" name="矩形 8"/>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3190" y="76"/>
              <a:ext cx="5708"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020445" y="1313933"/>
            <a:ext cx="10140315" cy="2540854"/>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1355725" y="1701000"/>
            <a:ext cx="9533890" cy="1938992"/>
          </a:xfrm>
          <a:prstGeom prst="rect">
            <a:avLst/>
          </a:prstGeom>
          <a:noFill/>
        </p:spPr>
        <p:txBody>
          <a:bodyPr wrap="square" rtlCol="0" anchor="t">
            <a:spAutoFit/>
          </a:bodyPr>
          <a:lstStyle/>
          <a:p>
            <a:pPr indent="508000" fontAlgn="auto">
              <a:lnSpc>
                <a:spcPct val="100000"/>
              </a:lnSpc>
              <a:extLst>
                <a:ext uri="{35155182-B16C-46BC-9424-99874614C6A1}">
                  <wpsdc:indentchars xmlns="" xmlns:wpsdc="http://www.wps.cn/officeDocument/2017/drawingmlCustomData"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根据数据调查显示，目前淘宝网流量大多来于移动端，小小团队决定首先进行手机端网店装修。在开店初期，店铺装修可以选择一键装修首页，这种方式简便易行，新手店家能快速上手，也提高了后期商品上架的效率；当上架的商品多了，需要调整店铺的布局，突显个性化的特点，再进行人工精装修店铺。一般来讲，初期店铺装修主要涉及店招、店</a:t>
            </a:r>
          </a:p>
          <a:p>
            <a:pPr indent="508000" fontAlgn="auto">
              <a:lnSpc>
                <a:spcPct val="100000"/>
              </a:lnSpc>
              <a:extLst>
                <a:ext uri="{35155182-B16C-46BC-9424-99874614C6A1}">
                  <wpsdc:indentchars xmlns="" xmlns:wpsdc="http://www.wps.cn/officeDocument/2017/drawingmlCustomData"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标、轮播广告等，实现店铺首页的装修与美化</a:t>
            </a:r>
          </a:p>
        </p:txBody>
      </p:sp>
      <p:sp>
        <p:nvSpPr>
          <p:cNvPr id="25" name="文本框 24"/>
          <p:cNvSpPr txBox="1"/>
          <p:nvPr/>
        </p:nvSpPr>
        <p:spPr>
          <a:xfrm>
            <a:off x="5304155" y="5105727"/>
            <a:ext cx="163703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sz="1800" dirty="0">
                <a:sym typeface="+mn-lt"/>
              </a:rPr>
              <a:t>店铺装修步骤</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任务分析</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1774735" y="4386580"/>
            <a:ext cx="8281265" cy="544830"/>
            <a:chOff x="3784" y="5499"/>
            <a:chExt cx="11386" cy="858"/>
          </a:xfrm>
        </p:grpSpPr>
        <p:grpSp>
          <p:nvGrpSpPr>
            <p:cNvPr id="34" name="组合 33"/>
            <p:cNvGrpSpPr/>
            <p:nvPr/>
          </p:nvGrpSpPr>
          <p:grpSpPr>
            <a:xfrm>
              <a:off x="7448" y="5513"/>
              <a:ext cx="4090" cy="844"/>
              <a:chOff x="7697" y="3119"/>
              <a:chExt cx="4090" cy="844"/>
            </a:xfrm>
          </p:grpSpPr>
          <p:sp>
            <p:nvSpPr>
              <p:cNvPr id="16" name="任意多边形 6"/>
              <p:cNvSpPr/>
              <p:nvPr userDrawn="1"/>
            </p:nvSpPr>
            <p:spPr>
              <a:xfrm>
                <a:off x="8402" y="3119"/>
                <a:ext cx="2547"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17" name="标题 1"/>
              <p:cNvSpPr>
                <a:spLocks noGrp="1"/>
              </p:cNvSpPr>
              <p:nvPr/>
            </p:nvSpPr>
            <p:spPr>
              <a:xfrm>
                <a:off x="7697" y="3217"/>
                <a:ext cx="4090"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cs typeface="Noto Sans S Chinese Medium" panose="020B0600000000000000" charset="-122"/>
                    <a:sym typeface="+mn-ea"/>
                  </a:rPr>
                  <a:t>轮播广告</a:t>
                </a:r>
                <a:endParaRPr lang="zh-CN" altLang="en-US" sz="2000" b="0" kern="0" spc="100" dirty="0">
                  <a:solidFill>
                    <a:schemeClr val="bg1"/>
                  </a:solidFill>
                  <a:uFillTx/>
                  <a:cs typeface="Noto Sans S Chinese Medium" panose="020B0600000000000000" charset="-122"/>
                  <a:sym typeface="+mn-ea"/>
                </a:endParaRPr>
              </a:p>
            </p:txBody>
          </p:sp>
        </p:gr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0" y="5521"/>
              <a:ext cx="968" cy="694"/>
            </a:xfrm>
            <a:prstGeom prst="rect">
              <a:avLst/>
            </a:prstGeom>
          </p:spPr>
        </p:pic>
        <p:grpSp>
          <p:nvGrpSpPr>
            <p:cNvPr id="24" name="组合 23"/>
            <p:cNvGrpSpPr/>
            <p:nvPr/>
          </p:nvGrpSpPr>
          <p:grpSpPr>
            <a:xfrm>
              <a:off x="12495" y="5513"/>
              <a:ext cx="2675" cy="762"/>
              <a:chOff x="4297" y="3304"/>
              <a:chExt cx="2947" cy="844"/>
            </a:xfrm>
          </p:grpSpPr>
          <p:sp>
            <p:nvSpPr>
              <p:cNvPr id="22" name="任意多边形 6"/>
              <p:cNvSpPr/>
              <p:nvPr userDrawn="1"/>
            </p:nvSpPr>
            <p:spPr>
              <a:xfrm>
                <a:off x="4297" y="3304"/>
                <a:ext cx="2947"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23" name="标题 1"/>
              <p:cNvSpPr>
                <a:spLocks noGrp="1"/>
              </p:cNvSpPr>
              <p:nvPr/>
            </p:nvSpPr>
            <p:spPr>
              <a:xfrm>
                <a:off x="4423" y="3401"/>
                <a:ext cx="2779"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cs typeface="Noto Sans S Chinese Medium" panose="020B0600000000000000" charset="-122"/>
                    <a:sym typeface="+mn-ea"/>
                  </a:rPr>
                  <a:t>店标</a:t>
                </a:r>
                <a:endParaRPr lang="zh-CN" altLang="en-US" sz="2000" b="0" kern="0" spc="100" dirty="0">
                  <a:solidFill>
                    <a:schemeClr val="bg1"/>
                  </a:solidFill>
                  <a:uFillTx/>
                  <a:cs typeface="Noto Sans S Chinese Medium" panose="020B0600000000000000" charset="-122"/>
                  <a:sym typeface="+mn-ea"/>
                </a:endParaRPr>
              </a:p>
            </p:txBody>
          </p:sp>
        </p:grpSp>
        <p:grpSp>
          <p:nvGrpSpPr>
            <p:cNvPr id="27" name="组合 26"/>
            <p:cNvGrpSpPr/>
            <p:nvPr/>
          </p:nvGrpSpPr>
          <p:grpSpPr>
            <a:xfrm>
              <a:off x="3784" y="5499"/>
              <a:ext cx="2692" cy="762"/>
              <a:chOff x="6529" y="3304"/>
              <a:chExt cx="3583" cy="844"/>
            </a:xfrm>
          </p:grpSpPr>
          <p:sp>
            <p:nvSpPr>
              <p:cNvPr id="28" name="任意多边形 6"/>
              <p:cNvSpPr/>
              <p:nvPr userDrawn="1"/>
            </p:nvSpPr>
            <p:spPr>
              <a:xfrm>
                <a:off x="6555" y="3304"/>
                <a:ext cx="3557"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29" name="标题 1"/>
              <p:cNvSpPr>
                <a:spLocks noGrp="1"/>
              </p:cNvSpPr>
              <p:nvPr/>
            </p:nvSpPr>
            <p:spPr>
              <a:xfrm>
                <a:off x="6529" y="3401"/>
                <a:ext cx="3568"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cs typeface="Noto Sans S Chinese Medium" panose="020B0600000000000000" charset="-122"/>
                    <a:sym typeface="+mn-ea"/>
                  </a:rPr>
                  <a:t>店招</a:t>
                </a:r>
                <a:endParaRPr lang="zh-CN" altLang="en-US" sz="2000" b="0" kern="0" spc="100" dirty="0">
                  <a:solidFill>
                    <a:schemeClr val="bg1"/>
                  </a:solidFill>
                  <a:uFillTx/>
                  <a:cs typeface="Noto Sans S Chinese Medium" panose="020B0600000000000000" charset="-122"/>
                  <a:sym typeface="+mn-ea"/>
                </a:endParaRP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77" y="5581"/>
              <a:ext cx="968" cy="694"/>
            </a:xfrm>
            <a:prstGeom prst="rect">
              <a:avLst/>
            </a:prstGeom>
          </p:spPr>
        </p:pic>
      </p:grpSp>
      <p:sp>
        <p:nvSpPr>
          <p:cNvPr id="30" name="文本框 29"/>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44295" y="1701165"/>
            <a:ext cx="9557385" cy="3270885"/>
          </a:xfrm>
          <a:prstGeom prst="rect">
            <a:avLst/>
          </a:prstGeom>
          <a:solidFill>
            <a:srgbClr val="83A29D"/>
          </a:solidFill>
          <a:ln w="57150">
            <a:solidFill>
              <a:srgbClr val="A2B9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055370" y="405130"/>
            <a:ext cx="1875790" cy="593970"/>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项目背景</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776095" y="1675130"/>
            <a:ext cx="8716010" cy="3322955"/>
          </a:xfrm>
          <a:prstGeom prst="rect">
            <a:avLst/>
          </a:prstGeom>
          <a:noFill/>
        </p:spPr>
        <p:txBody>
          <a:bodyPr wrap="square" rtlCol="0" anchor="t">
            <a:spAutoFit/>
          </a:bodyPr>
          <a:lstStyle/>
          <a:p>
            <a:pPr indent="508000" fontAlgn="auto">
              <a:lnSpc>
                <a:spcPct val="150000"/>
              </a:lnSpc>
              <a:extLst>
                <a:ext uri="{35155182-B16C-46BC-9424-99874614C6A1}">
                  <wpsdc:indentchars xmln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随着网络购物的盛行，小小与同学们一样，平时在网上买了不少东西，一到放学，校门口挤满快递小车，快件摊满了一地，快递箱柜前取件的同学络绎不绝。看到如此景象，小小对电子商务产生了兴趣，萌生想法，为什么不试试开设一间网店？于是小小把想法跟创客团队成员说了出来，大伙儿早有同感，一拍即合，迅速组成了开设网店的团队。于是，这支团队在导师的指导下，学习了开设网店的一些相关知识，决定在淘宝平台开设个人网店，一起投入创业实践的浪潮之中。</a:t>
            </a:r>
          </a:p>
        </p:txBody>
      </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152000" y="141300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1.</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网店装修的作用</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0"/>
          <p:cNvSpPr txBox="1"/>
          <p:nvPr/>
        </p:nvSpPr>
        <p:spPr>
          <a:xfrm>
            <a:off x="4184958" y="2021172"/>
            <a:ext cx="4359910" cy="430887"/>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2.</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网店风格与装修素材</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0"/>
          <p:cNvSpPr txBox="1"/>
          <p:nvPr/>
        </p:nvSpPr>
        <p:spPr>
          <a:xfrm>
            <a:off x="4204130" y="2640793"/>
            <a:ext cx="4359910" cy="430887"/>
          </a:xfrm>
          <a:prstGeom prst="rect">
            <a:avLst/>
          </a:prstGeom>
          <a:noFill/>
        </p:spPr>
        <p:txBody>
          <a:bodyPr wrap="square" rtlCol="0">
            <a:spAutoFit/>
          </a:bodyPr>
          <a:lstStyle>
            <a:defPPr>
              <a:defRPr lang="zh-CN"/>
            </a:defPPr>
            <a:lvl1pPr>
              <a:defRPr sz="2200" b="1" kern="0" spc="300">
                <a:solidFill>
                  <a:srgbClr val="01786A"/>
                </a:solidFill>
                <a:latin typeface="微软雅黑" panose="020B0503020204020204" charset="-122"/>
                <a:ea typeface="微软雅黑" panose="020B0503020204020204" charset="-122"/>
                <a:cs typeface="微软雅黑" panose="020B0503020204020204" charset="-122"/>
              </a:defRPr>
            </a:lvl1pPr>
          </a:lstStyle>
          <a:p>
            <a:r>
              <a:rPr lang="en-US" altLang="zh-CN" dirty="0">
                <a:sym typeface="+mn-ea"/>
              </a:rPr>
              <a:t>3.</a:t>
            </a:r>
            <a:r>
              <a:rPr lang="zh-CN" altLang="en-US" dirty="0">
                <a:sym typeface="+mn-ea"/>
              </a:rPr>
              <a:t>网店装修内容</a:t>
            </a:r>
            <a:endParaRPr dirty="0">
              <a:sym typeface="+mn-ea"/>
            </a:endParaRPr>
          </a:p>
        </p:txBody>
      </p:sp>
      <p:sp>
        <p:nvSpPr>
          <p:cNvPr id="18" name="文本框 10"/>
          <p:cNvSpPr txBox="1"/>
          <p:nvPr/>
        </p:nvSpPr>
        <p:spPr>
          <a:xfrm>
            <a:off x="4204130" y="3271794"/>
            <a:ext cx="4791910" cy="430887"/>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4.</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店招及其规格</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
        <p:nvSpPr>
          <p:cNvPr id="20" name="文本框 10"/>
          <p:cNvSpPr txBox="1"/>
          <p:nvPr/>
        </p:nvSpPr>
        <p:spPr>
          <a:xfrm>
            <a:off x="4204130" y="3886791"/>
            <a:ext cx="4791910" cy="430887"/>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5.</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店标及设计要求</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10"/>
          <p:cNvSpPr txBox="1"/>
          <p:nvPr/>
        </p:nvSpPr>
        <p:spPr>
          <a:xfrm>
            <a:off x="4229107" y="4506062"/>
            <a:ext cx="4791910" cy="430887"/>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6.</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店标与店招的关系</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22" name="文本框 10"/>
          <p:cNvSpPr txBox="1"/>
          <p:nvPr/>
        </p:nvSpPr>
        <p:spPr>
          <a:xfrm>
            <a:off x="4229107" y="5123038"/>
            <a:ext cx="4791910" cy="430887"/>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7.</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图片轮播广告</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网店装修</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20" name="文本框 19"/>
          <p:cNvSpPr txBox="1"/>
          <p:nvPr/>
        </p:nvSpPr>
        <p:spPr>
          <a:xfrm>
            <a:off x="1308823" y="1877814"/>
            <a:ext cx="6378243" cy="369332"/>
          </a:xfrm>
          <a:prstGeom prst="rect">
            <a:avLst/>
          </a:prstGeom>
          <a:noFill/>
        </p:spPr>
        <p:txBody>
          <a:bodyPr wrap="square">
            <a:spAutoFit/>
          </a:bodyPr>
          <a:lstStyle/>
          <a:p>
            <a:r>
              <a:rPr lang="zh-CN" altLang="en-US" dirty="0"/>
              <a:t>在手机上下载并安装手机淘宝 </a:t>
            </a:r>
            <a:r>
              <a:rPr lang="en-US" altLang="zh-CN" dirty="0"/>
              <a:t>APP </a:t>
            </a:r>
            <a:r>
              <a:rPr lang="zh-CN" altLang="en-US" dirty="0"/>
              <a:t>与千牛卖家版，并登录。</a:t>
            </a:r>
          </a:p>
        </p:txBody>
      </p:sp>
      <p:sp>
        <p:nvSpPr>
          <p:cNvPr id="22" name="文本框 21"/>
          <p:cNvSpPr txBox="1"/>
          <p:nvPr/>
        </p:nvSpPr>
        <p:spPr>
          <a:xfrm>
            <a:off x="8184000" y="3393975"/>
            <a:ext cx="3276823" cy="923330"/>
          </a:xfrm>
          <a:prstGeom prst="rect">
            <a:avLst/>
          </a:prstGeom>
          <a:noFill/>
        </p:spPr>
        <p:txBody>
          <a:bodyPr wrap="square">
            <a:spAutoFit/>
          </a:bodyPr>
          <a:lstStyle/>
          <a:p>
            <a:r>
              <a:rPr lang="zh-CN" altLang="en-US" dirty="0"/>
              <a:t>步骤 </a:t>
            </a:r>
            <a:r>
              <a:rPr lang="en-US" altLang="zh-CN" dirty="0"/>
              <a:t>1</a:t>
            </a:r>
            <a:r>
              <a:rPr lang="zh-CN" altLang="en-US" dirty="0"/>
              <a:t>：在千牛卖家中心，在“店铺装修”中选择并进入手机淘宝店铺</a:t>
            </a:r>
          </a:p>
        </p:txBody>
      </p:sp>
      <p:pic>
        <p:nvPicPr>
          <p:cNvPr id="16" name="图片 15"/>
          <p:cNvPicPr>
            <a:picLocks noChangeAspect="1"/>
          </p:cNvPicPr>
          <p:nvPr/>
        </p:nvPicPr>
        <p:blipFill>
          <a:blip r:embed="rId2"/>
          <a:stretch>
            <a:fillRect/>
          </a:stretch>
        </p:blipFill>
        <p:spPr>
          <a:xfrm>
            <a:off x="1620710" y="2444750"/>
            <a:ext cx="4723809" cy="3980952"/>
          </a:xfrm>
          <a:prstGeom prst="rect">
            <a:avLst/>
          </a:prstGeom>
        </p:spPr>
      </p:pic>
      <p:sp>
        <p:nvSpPr>
          <p:cNvPr id="43" name="文本框 42"/>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网店装修</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28" name="文本框 27"/>
          <p:cNvSpPr txBox="1"/>
          <p:nvPr/>
        </p:nvSpPr>
        <p:spPr>
          <a:xfrm>
            <a:off x="7464000" y="2709000"/>
            <a:ext cx="5040000" cy="369332"/>
          </a:xfrm>
          <a:prstGeom prst="rect">
            <a:avLst/>
          </a:prstGeom>
          <a:noFill/>
        </p:spPr>
        <p:txBody>
          <a:bodyPr wrap="square">
            <a:spAutoFit/>
          </a:bodyPr>
          <a:lstStyle>
            <a:defPPr>
              <a:defRPr lang="zh-CN"/>
            </a:defPPr>
          </a:lstStyle>
          <a:p>
            <a:r>
              <a:rPr lang="zh-CN" altLang="en-US" dirty="0"/>
              <a:t>步骤 </a:t>
            </a:r>
            <a:r>
              <a:rPr lang="en-US" altLang="zh-CN" dirty="0"/>
              <a:t>2</a:t>
            </a:r>
            <a:r>
              <a:rPr lang="zh-CN" altLang="en-US" dirty="0"/>
              <a:t>：在无线店铺页面选择“立即装修”</a:t>
            </a:r>
          </a:p>
        </p:txBody>
      </p:sp>
      <p:pic>
        <p:nvPicPr>
          <p:cNvPr id="3" name="图片 2"/>
          <p:cNvPicPr>
            <a:picLocks noChangeAspect="1"/>
          </p:cNvPicPr>
          <p:nvPr/>
        </p:nvPicPr>
        <p:blipFill>
          <a:blip r:embed="rId2"/>
          <a:stretch>
            <a:fillRect/>
          </a:stretch>
        </p:blipFill>
        <p:spPr>
          <a:xfrm>
            <a:off x="1020445" y="1826179"/>
            <a:ext cx="5866667" cy="4428571"/>
          </a:xfrm>
          <a:prstGeom prst="rect">
            <a:avLst/>
          </a:prstGeom>
        </p:spPr>
      </p:pic>
      <p:sp>
        <p:nvSpPr>
          <p:cNvPr id="23" name="文本框 22"/>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网店装修</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26" name="文本框 25"/>
          <p:cNvSpPr txBox="1"/>
          <p:nvPr/>
        </p:nvSpPr>
        <p:spPr>
          <a:xfrm>
            <a:off x="2712000" y="5665603"/>
            <a:ext cx="5472000" cy="369332"/>
          </a:xfrm>
          <a:prstGeom prst="rect">
            <a:avLst/>
          </a:prstGeom>
          <a:noFill/>
        </p:spPr>
        <p:txBody>
          <a:bodyPr wrap="square">
            <a:spAutoFit/>
          </a:bodyPr>
          <a:lstStyle>
            <a:defPPr>
              <a:defRPr lang="zh-CN"/>
            </a:defPPr>
          </a:lstStyle>
          <a:p>
            <a:r>
              <a:rPr lang="zh-CN" altLang="en-US" dirty="0"/>
              <a:t>步骤 </a:t>
            </a:r>
            <a:r>
              <a:rPr lang="en-US" altLang="zh-CN" dirty="0"/>
              <a:t>3</a:t>
            </a:r>
            <a:r>
              <a:rPr lang="zh-CN" altLang="en-US" dirty="0"/>
              <a:t>：使用新版旺铺完成首页装修，一键装修首页</a:t>
            </a:r>
          </a:p>
        </p:txBody>
      </p:sp>
      <p:pic>
        <p:nvPicPr>
          <p:cNvPr id="3" name="图片 2"/>
          <p:cNvPicPr>
            <a:picLocks noChangeAspect="1"/>
          </p:cNvPicPr>
          <p:nvPr/>
        </p:nvPicPr>
        <p:blipFill>
          <a:blip r:embed="rId2"/>
          <a:stretch>
            <a:fillRect/>
          </a:stretch>
        </p:blipFill>
        <p:spPr>
          <a:xfrm>
            <a:off x="1342393" y="2130320"/>
            <a:ext cx="9601604" cy="3281904"/>
          </a:xfrm>
          <a:prstGeom prst="rect">
            <a:avLst/>
          </a:prstGeom>
        </p:spPr>
      </p:pic>
      <p:sp>
        <p:nvSpPr>
          <p:cNvPr id="23" name="文本框 22"/>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网店装修</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24" name="文本框 23"/>
          <p:cNvSpPr txBox="1"/>
          <p:nvPr/>
        </p:nvSpPr>
        <p:spPr>
          <a:xfrm>
            <a:off x="3127375" y="5614509"/>
            <a:ext cx="5112000" cy="646331"/>
          </a:xfrm>
          <a:prstGeom prst="rect">
            <a:avLst/>
          </a:prstGeom>
          <a:noFill/>
        </p:spPr>
        <p:txBody>
          <a:bodyPr wrap="square">
            <a:spAutoFit/>
          </a:bodyPr>
          <a:lstStyle>
            <a:defPPr>
              <a:defRPr lang="zh-CN"/>
            </a:defPPr>
          </a:lstStyle>
          <a:p>
            <a:r>
              <a:rPr lang="zh-CN" altLang="en-US" dirty="0"/>
              <a:t>步骤 </a:t>
            </a:r>
            <a:r>
              <a:rPr lang="en-US" altLang="zh-CN" dirty="0"/>
              <a:t>4</a:t>
            </a:r>
            <a:r>
              <a:rPr lang="zh-CN" altLang="en-US" dirty="0"/>
              <a:t>：在“手机店铺装修”新建一个装修页面，并命名为“宝贝推荐”</a:t>
            </a:r>
          </a:p>
        </p:txBody>
      </p:sp>
      <p:pic>
        <p:nvPicPr>
          <p:cNvPr id="3" name="图片 2"/>
          <p:cNvPicPr>
            <a:picLocks noChangeAspect="1"/>
          </p:cNvPicPr>
          <p:nvPr/>
        </p:nvPicPr>
        <p:blipFill>
          <a:blip r:embed="rId2"/>
          <a:stretch>
            <a:fillRect/>
          </a:stretch>
        </p:blipFill>
        <p:spPr>
          <a:xfrm>
            <a:off x="469775" y="1951169"/>
            <a:ext cx="11185143" cy="3373729"/>
          </a:xfrm>
          <a:prstGeom prst="rect">
            <a:avLst/>
          </a:prstGeom>
        </p:spPr>
      </p:pic>
      <p:sp>
        <p:nvSpPr>
          <p:cNvPr id="23" name="文本框 22"/>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网店装修</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30" name="文本框 29"/>
          <p:cNvSpPr txBox="1"/>
          <p:nvPr/>
        </p:nvSpPr>
        <p:spPr>
          <a:xfrm>
            <a:off x="2856000" y="5621865"/>
            <a:ext cx="7734257" cy="369332"/>
          </a:xfrm>
          <a:prstGeom prst="rect">
            <a:avLst/>
          </a:prstGeom>
          <a:noFill/>
        </p:spPr>
        <p:txBody>
          <a:bodyPr wrap="square">
            <a:spAutoFit/>
          </a:bodyPr>
          <a:lstStyle>
            <a:defPPr>
              <a:defRPr lang="zh-CN"/>
            </a:defPPr>
          </a:lstStyle>
          <a:p>
            <a:r>
              <a:rPr lang="zh-CN" altLang="en-US" dirty="0"/>
              <a:t>步骤 </a:t>
            </a:r>
            <a:r>
              <a:rPr lang="en-US" altLang="zh-CN" dirty="0"/>
              <a:t>5</a:t>
            </a:r>
            <a:r>
              <a:rPr lang="zh-CN" altLang="en-US" dirty="0"/>
              <a:t>：在“装修设置”里选择一个适合的模板，例如“智能宝贝推荐”</a:t>
            </a:r>
          </a:p>
        </p:txBody>
      </p:sp>
      <p:pic>
        <p:nvPicPr>
          <p:cNvPr id="3" name="图片 2"/>
          <p:cNvPicPr>
            <a:picLocks noChangeAspect="1"/>
          </p:cNvPicPr>
          <p:nvPr/>
        </p:nvPicPr>
        <p:blipFill>
          <a:blip r:embed="rId2"/>
          <a:stretch>
            <a:fillRect/>
          </a:stretch>
        </p:blipFill>
        <p:spPr>
          <a:xfrm>
            <a:off x="2235517" y="1913891"/>
            <a:ext cx="7734257" cy="3525729"/>
          </a:xfrm>
          <a:prstGeom prst="rect">
            <a:avLst/>
          </a:prstGeom>
        </p:spPr>
      </p:pic>
      <p:sp>
        <p:nvSpPr>
          <p:cNvPr id="23" name="文本框 22"/>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网店装修</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34" name="文本框 33"/>
          <p:cNvSpPr txBox="1"/>
          <p:nvPr/>
        </p:nvSpPr>
        <p:spPr>
          <a:xfrm>
            <a:off x="1477168" y="5805000"/>
            <a:ext cx="9237663" cy="646331"/>
          </a:xfrm>
          <a:prstGeom prst="rect">
            <a:avLst/>
          </a:prstGeom>
          <a:noFill/>
        </p:spPr>
        <p:txBody>
          <a:bodyPr wrap="square">
            <a:spAutoFit/>
          </a:bodyPr>
          <a:lstStyle>
            <a:defPPr>
              <a:defRPr lang="zh-CN"/>
            </a:defPPr>
          </a:lstStyle>
          <a:p>
            <a:r>
              <a:rPr lang="zh-CN" altLang="en-US" dirty="0"/>
              <a:t>步骤 </a:t>
            </a:r>
            <a:r>
              <a:rPr lang="en-US" altLang="zh-CN" dirty="0"/>
              <a:t>6</a:t>
            </a:r>
            <a:r>
              <a:rPr lang="zh-CN" altLang="en-US" dirty="0"/>
              <a:t>：选择模板后，相应的页面名称：单击“装修页面”进入页面装修编辑器，左 边为页面容器，右边为装修工作区域。</a:t>
            </a:r>
          </a:p>
        </p:txBody>
      </p:sp>
      <p:pic>
        <p:nvPicPr>
          <p:cNvPr id="3" name="图片 2"/>
          <p:cNvPicPr>
            <a:picLocks noChangeAspect="1"/>
          </p:cNvPicPr>
          <p:nvPr/>
        </p:nvPicPr>
        <p:blipFill>
          <a:blip r:embed="rId2"/>
          <a:stretch>
            <a:fillRect/>
          </a:stretch>
        </p:blipFill>
        <p:spPr>
          <a:xfrm>
            <a:off x="1992000" y="1662284"/>
            <a:ext cx="8424000" cy="3927967"/>
          </a:xfrm>
          <a:prstGeom prst="rect">
            <a:avLst/>
          </a:prstGeom>
        </p:spPr>
      </p:pic>
      <p:sp>
        <p:nvSpPr>
          <p:cNvPr id="23" name="文本框 22"/>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店招的制作与上传</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2</a:t>
              </a:r>
            </a:p>
          </p:txBody>
        </p:sp>
      </p:grpSp>
      <p:sp>
        <p:nvSpPr>
          <p:cNvPr id="20" name="文本框 19"/>
          <p:cNvSpPr txBox="1"/>
          <p:nvPr/>
        </p:nvSpPr>
        <p:spPr>
          <a:xfrm>
            <a:off x="2009884" y="1821180"/>
            <a:ext cx="7811177" cy="369332"/>
          </a:xfrm>
          <a:prstGeom prst="rect">
            <a:avLst/>
          </a:prstGeom>
          <a:noFill/>
        </p:spPr>
        <p:txBody>
          <a:bodyPr wrap="square">
            <a:spAutoFit/>
          </a:bodyPr>
          <a:lstStyle/>
          <a:p>
            <a:r>
              <a:rPr lang="zh-CN" altLang="en-US" dirty="0"/>
              <a:t>店招必要元素是店铺的名称、店铺的店标 </a:t>
            </a:r>
            <a:r>
              <a:rPr lang="en-US" altLang="zh-CN" dirty="0"/>
              <a:t>Logo </a:t>
            </a:r>
            <a:r>
              <a:rPr lang="zh-CN" altLang="en-US" dirty="0"/>
              <a:t>和主营商品名称。</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0000" y="2622471"/>
            <a:ext cx="4378221" cy="3384000"/>
          </a:xfrm>
          <a:prstGeom prst="rect">
            <a:avLst/>
          </a:prstGeom>
        </p:spPr>
      </p:pic>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
        <p:nvSpPr>
          <p:cNvPr id="21" name="文本框 20"/>
          <p:cNvSpPr txBox="1"/>
          <p:nvPr/>
        </p:nvSpPr>
        <p:spPr>
          <a:xfrm>
            <a:off x="6649302" y="2606311"/>
            <a:ext cx="4985200" cy="3416320"/>
          </a:xfrm>
          <a:prstGeom prst="rect">
            <a:avLst/>
          </a:prstGeom>
          <a:noFill/>
        </p:spPr>
        <p:txBody>
          <a:bodyPr wrap="square">
            <a:spAutoFit/>
          </a:bodyPr>
          <a:lstStyle/>
          <a:p>
            <a:r>
              <a:rPr lang="zh-CN" altLang="en-US" dirty="0"/>
              <a:t>（</a:t>
            </a:r>
            <a:r>
              <a:rPr lang="en-US" altLang="zh-CN" dirty="0"/>
              <a:t>1</a:t>
            </a:r>
            <a:r>
              <a:rPr lang="zh-CN" altLang="en-US" dirty="0"/>
              <a:t>）店招的制作</a:t>
            </a:r>
            <a:endParaRPr lang="en-US" altLang="zh-CN" dirty="0"/>
          </a:p>
          <a:p>
            <a:r>
              <a:rPr lang="zh-CN" altLang="en-US" dirty="0"/>
              <a:t>①新建一个 </a:t>
            </a:r>
            <a:r>
              <a:rPr lang="en-US" altLang="zh-CN" dirty="0"/>
              <a:t>750×580 </a:t>
            </a:r>
            <a:r>
              <a:rPr lang="zh-CN" altLang="en-US" dirty="0"/>
              <a:t>像素的文件。 </a:t>
            </a:r>
            <a:endParaRPr lang="en-US" altLang="zh-CN" dirty="0"/>
          </a:p>
          <a:p>
            <a:r>
              <a:rPr lang="zh-CN" altLang="en-US" dirty="0"/>
              <a:t>②整体布局：整个布局为左右结构，素材占画面的右边 </a:t>
            </a:r>
            <a:r>
              <a:rPr lang="en-US" altLang="zh-CN" dirty="0"/>
              <a:t>1/4 </a:t>
            </a:r>
            <a:r>
              <a:rPr lang="zh-CN" altLang="en-US" dirty="0"/>
              <a:t>区域，文字居中，</a:t>
            </a:r>
            <a:r>
              <a:rPr lang="en-US" altLang="zh-CN" dirty="0"/>
              <a:t>Logo </a:t>
            </a:r>
            <a:r>
              <a:rPr lang="zh-CN" altLang="en-US" dirty="0"/>
              <a:t>置 于左上角，等比例缩小，以简洁明快的方式展示店铺的特点，起到宣传的作用。 </a:t>
            </a:r>
            <a:endParaRPr lang="en-US" altLang="zh-CN" dirty="0"/>
          </a:p>
          <a:p>
            <a:r>
              <a:rPr lang="zh-CN" altLang="en-US" dirty="0"/>
              <a:t>③插入素材加菲猫，适当调整大小，旋转一定的角度，置于右边 </a:t>
            </a:r>
            <a:r>
              <a:rPr lang="en-US" altLang="zh-CN" dirty="0"/>
              <a:t>1/4 </a:t>
            </a:r>
            <a:r>
              <a:rPr lang="zh-CN" altLang="en-US" dirty="0"/>
              <a:t>区域。 </a:t>
            </a:r>
            <a:endParaRPr lang="en-US" altLang="zh-CN" dirty="0"/>
          </a:p>
          <a:p>
            <a:r>
              <a:rPr lang="zh-CN" altLang="en-US" dirty="0"/>
              <a:t>④输入店铺名称，颜色为白色，居中放置，主营商品置于店铺名下方，简洁大方。 </a:t>
            </a:r>
            <a:endParaRPr lang="en-US" altLang="zh-CN" dirty="0"/>
          </a:p>
          <a:p>
            <a:r>
              <a:rPr lang="zh-CN" altLang="en-US" dirty="0"/>
              <a:t>⑤保存：文件命名为“店招”，避免与其他图片混淆，文件大小控制在 </a:t>
            </a:r>
            <a:r>
              <a:rPr lang="en-US" altLang="zh-CN" dirty="0"/>
              <a:t>400KB </a:t>
            </a:r>
            <a:r>
              <a:rPr lang="zh-CN" altLang="en-US" dirty="0"/>
              <a:t>左右</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店招的制作与上传</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2</a:t>
              </a:r>
            </a:p>
          </p:txBody>
        </p:sp>
      </p:grpSp>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
        <p:nvSpPr>
          <p:cNvPr id="21" name="文本框 20"/>
          <p:cNvSpPr txBox="1"/>
          <p:nvPr/>
        </p:nvSpPr>
        <p:spPr>
          <a:xfrm>
            <a:off x="6654800" y="2709000"/>
            <a:ext cx="4985200" cy="646331"/>
          </a:xfrm>
          <a:prstGeom prst="rect">
            <a:avLst/>
          </a:prstGeom>
          <a:noFill/>
        </p:spPr>
        <p:txBody>
          <a:bodyPr wrap="square">
            <a:spAutoFit/>
          </a:bodyPr>
          <a:lstStyle/>
          <a:p>
            <a:r>
              <a:rPr lang="zh-CN" altLang="en-US" dirty="0"/>
              <a:t>（</a:t>
            </a:r>
            <a:r>
              <a:rPr lang="en-US" altLang="zh-CN" dirty="0"/>
              <a:t>2</a:t>
            </a:r>
            <a:r>
              <a:rPr lang="zh-CN" altLang="en-US" dirty="0"/>
              <a:t>）店招的上传</a:t>
            </a:r>
            <a:endParaRPr lang="en-US" altLang="zh-CN" dirty="0"/>
          </a:p>
          <a:p>
            <a:r>
              <a:rPr lang="zh-CN" altLang="en-US" dirty="0"/>
              <a:t>步骤 </a:t>
            </a:r>
            <a:r>
              <a:rPr lang="en-US" altLang="zh-CN" dirty="0"/>
              <a:t>1</a:t>
            </a:r>
            <a:r>
              <a:rPr lang="zh-CN" altLang="en-US" dirty="0"/>
              <a:t>：选中店招区域，单击“上传店招”按钮</a:t>
            </a:r>
            <a:endParaRPr lang="en-US" altLang="zh-CN" dirty="0"/>
          </a:p>
        </p:txBody>
      </p:sp>
      <p:pic>
        <p:nvPicPr>
          <p:cNvPr id="4" name="图片 3"/>
          <p:cNvPicPr>
            <a:picLocks noChangeAspect="1"/>
          </p:cNvPicPr>
          <p:nvPr/>
        </p:nvPicPr>
        <p:blipFill>
          <a:blip r:embed="rId2"/>
          <a:stretch>
            <a:fillRect/>
          </a:stretch>
        </p:blipFill>
        <p:spPr>
          <a:xfrm>
            <a:off x="1200000" y="2637000"/>
            <a:ext cx="5202050" cy="3322679"/>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店招的制作与上传</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2</a:t>
              </a:r>
            </a:p>
          </p:txBody>
        </p:sp>
      </p:grpSp>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
        <p:nvSpPr>
          <p:cNvPr id="21" name="文本框 20"/>
          <p:cNvSpPr txBox="1"/>
          <p:nvPr/>
        </p:nvSpPr>
        <p:spPr>
          <a:xfrm>
            <a:off x="8112000" y="2493000"/>
            <a:ext cx="4985200" cy="646331"/>
          </a:xfrm>
          <a:prstGeom prst="rect">
            <a:avLst/>
          </a:prstGeom>
          <a:noFill/>
        </p:spPr>
        <p:txBody>
          <a:bodyPr wrap="square">
            <a:spAutoFit/>
          </a:bodyPr>
          <a:lstStyle/>
          <a:p>
            <a:r>
              <a:rPr lang="zh-CN" altLang="en-US" dirty="0"/>
              <a:t>（</a:t>
            </a:r>
            <a:r>
              <a:rPr lang="en-US" altLang="zh-CN" dirty="0"/>
              <a:t>2</a:t>
            </a:r>
            <a:r>
              <a:rPr lang="zh-CN" altLang="en-US" dirty="0"/>
              <a:t>）店招的上传</a:t>
            </a:r>
            <a:endParaRPr lang="en-US" altLang="zh-CN" dirty="0"/>
          </a:p>
          <a:p>
            <a:r>
              <a:rPr lang="zh-CN" altLang="en-US" dirty="0"/>
              <a:t>步骤 </a:t>
            </a:r>
            <a:r>
              <a:rPr lang="en-US" altLang="zh-CN" dirty="0"/>
              <a:t>2</a:t>
            </a:r>
            <a:r>
              <a:rPr lang="zh-CN" altLang="en-US" dirty="0"/>
              <a:t>：替换店招图片 </a:t>
            </a:r>
            <a:endParaRPr lang="en-US" altLang="zh-CN" dirty="0"/>
          </a:p>
        </p:txBody>
      </p:sp>
      <p:pic>
        <p:nvPicPr>
          <p:cNvPr id="3" name="图片 2"/>
          <p:cNvPicPr>
            <a:picLocks noChangeAspect="1"/>
          </p:cNvPicPr>
          <p:nvPr/>
        </p:nvPicPr>
        <p:blipFill>
          <a:blip r:embed="rId2"/>
          <a:stretch>
            <a:fillRect/>
          </a:stretch>
        </p:blipFill>
        <p:spPr>
          <a:xfrm>
            <a:off x="964633" y="2349000"/>
            <a:ext cx="6572381" cy="285569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765810" y="1036320"/>
            <a:ext cx="11290300" cy="357886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项目分析</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840105" y="1196975"/>
            <a:ext cx="11110595" cy="3322955"/>
          </a:xfrm>
          <a:prstGeom prst="rect">
            <a:avLst/>
          </a:prstGeom>
          <a:noFill/>
        </p:spPr>
        <p:txBody>
          <a:bodyPr wrap="square" rtlCol="0" anchor="t">
            <a:spAutoFit/>
          </a:bodyPr>
          <a:lstStyle/>
          <a:p>
            <a:pPr indent="508000" fontAlgn="auto">
              <a:lnSpc>
                <a:spcPts val="2800"/>
              </a:lnSpc>
              <a:extLst>
                <a:ext uri="{35155182-B16C-46BC-9424-99874614C6A1}">
                  <wpsdc:indentchars xmln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小小团队对个人网店的开设进行了初步分析，拟定了项目计划。</a:t>
            </a:r>
          </a:p>
          <a:p>
            <a:pPr indent="508000" fontAlgn="auto">
              <a:lnSpc>
                <a:spcPts val="2800"/>
              </a:lnSpc>
              <a:extLst>
                <a:ext uri="{35155182-B16C-46BC-9424-99874614C6A1}">
                  <wpsdc:indentchars xmln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首先，对网店进行整体策划，包括网店主营商品类目选择、目标客户群体画像、网店风格定位、开店平台选择；</a:t>
            </a:r>
          </a:p>
          <a:p>
            <a:pPr indent="508000" fontAlgn="auto">
              <a:lnSpc>
                <a:spcPts val="2800"/>
              </a:lnSpc>
              <a:extLst>
                <a:ext uri="{35155182-B16C-46BC-9424-99874614C6A1}">
                  <wpsdc:indentchars xmln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然后搜集整理开店所需要的基础资料，并着手注册账号，实名认证，把网店开起来；</a:t>
            </a:r>
          </a:p>
          <a:p>
            <a:pPr indent="508000" fontAlgn="auto">
              <a:lnSpc>
                <a:spcPts val="2800"/>
              </a:lnSpc>
              <a:extLst>
                <a:ext uri="{35155182-B16C-46BC-9424-99874614C6A1}">
                  <wpsdc:indentchars xmln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再次制作店招、海报轮播图等进行网店装修和美化；</a:t>
            </a:r>
          </a:p>
          <a:p>
            <a:pPr indent="508000" fontAlgn="auto">
              <a:lnSpc>
                <a:spcPts val="2800"/>
              </a:lnSpc>
              <a:extLst>
                <a:ext uri="{35155182-B16C-46BC-9424-99874614C6A1}">
                  <wpsdc:indentchars xmln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最后进行网店日常运营与维护工作，包括商品拍摄，主辅图和详情图制作，商品发布、上架、下架，参加营销推广活动，以及对网店接到的订单进行处理、客户评价等售后服务工作。</a:t>
            </a:r>
          </a:p>
          <a:p>
            <a:pPr indent="508000" fontAlgn="auto">
              <a:lnSpc>
                <a:spcPts val="2800"/>
              </a:lnSpc>
              <a:extLst>
                <a:ext uri="{35155182-B16C-46BC-9424-99874614C6A1}">
                  <wpsdc:indentchars xmln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在创客导师的指导下，小小团队根据岗位工作流程中任务分工的连续性及工作内容的侧重性，每个流程（岗位）安排 1 名队员负责。</a:t>
            </a:r>
          </a:p>
        </p:txBody>
      </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1041400" y="4914900"/>
            <a:ext cx="10400030" cy="544830"/>
            <a:chOff x="1640" y="7740"/>
            <a:chExt cx="16378" cy="858"/>
          </a:xfrm>
        </p:grpSpPr>
        <p:sp>
          <p:nvSpPr>
            <p:cNvPr id="13" name="任意多边形 6"/>
            <p:cNvSpPr/>
            <p:nvPr userDrawn="1"/>
          </p:nvSpPr>
          <p:spPr>
            <a:xfrm>
              <a:off x="14362" y="7824"/>
              <a:ext cx="3649" cy="7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grpSp>
          <p:nvGrpSpPr>
            <p:cNvPr id="19" name="组合 18"/>
            <p:cNvGrpSpPr/>
            <p:nvPr/>
          </p:nvGrpSpPr>
          <p:grpSpPr>
            <a:xfrm>
              <a:off x="1640" y="7740"/>
              <a:ext cx="16379" cy="858"/>
              <a:chOff x="1640" y="7740"/>
              <a:chExt cx="16379" cy="858"/>
            </a:xfrm>
          </p:grpSpPr>
          <p:grpSp>
            <p:nvGrpSpPr>
              <p:cNvPr id="5" name="组合 4"/>
              <p:cNvGrpSpPr/>
              <p:nvPr/>
            </p:nvGrpSpPr>
            <p:grpSpPr>
              <a:xfrm>
                <a:off x="1640" y="7740"/>
                <a:ext cx="11573" cy="858"/>
                <a:chOff x="2759" y="5499"/>
                <a:chExt cx="11906" cy="858"/>
              </a:xfrm>
            </p:grpSpPr>
            <p:grpSp>
              <p:nvGrpSpPr>
                <p:cNvPr id="34" name="组合 33"/>
                <p:cNvGrpSpPr/>
                <p:nvPr/>
              </p:nvGrpSpPr>
              <p:grpSpPr>
                <a:xfrm>
                  <a:off x="6523" y="5513"/>
                  <a:ext cx="3609" cy="844"/>
                  <a:chOff x="6772" y="3119"/>
                  <a:chExt cx="3609" cy="844"/>
                </a:xfrm>
              </p:grpSpPr>
              <p:sp>
                <p:nvSpPr>
                  <p:cNvPr id="16" name="任意多边形 6"/>
                  <p:cNvSpPr/>
                  <p:nvPr userDrawn="1"/>
                </p:nvSpPr>
                <p:spPr>
                  <a:xfrm>
                    <a:off x="7187" y="3119"/>
                    <a:ext cx="2901"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17" name="标题 1"/>
                  <p:cNvSpPr>
                    <a:spLocks noGrp="1"/>
                  </p:cNvSpPr>
                  <p:nvPr/>
                </p:nvSpPr>
                <p:spPr>
                  <a:xfrm>
                    <a:off x="6772" y="3219"/>
                    <a:ext cx="3609"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a:solidFill>
                          <a:schemeClr val="bg1"/>
                        </a:solidFill>
                        <a:uFillTx/>
                        <a:cs typeface="Noto Sans S Chinese Medium" panose="020B0600000000000000" charset="-122"/>
                        <a:sym typeface="+mn-ea"/>
                      </a:rPr>
                      <a:t>网店的开设</a:t>
                    </a:r>
                  </a:p>
                </p:txBody>
              </p:sp>
            </p:gr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0" y="5643"/>
                  <a:ext cx="968" cy="694"/>
                </a:xfrm>
                <a:prstGeom prst="rect">
                  <a:avLst/>
                </a:prstGeom>
              </p:spPr>
            </p:pic>
            <p:grpSp>
              <p:nvGrpSpPr>
                <p:cNvPr id="24" name="组合 23"/>
                <p:cNvGrpSpPr/>
                <p:nvPr/>
              </p:nvGrpSpPr>
              <p:grpSpPr>
                <a:xfrm>
                  <a:off x="10854" y="5552"/>
                  <a:ext cx="3811" cy="762"/>
                  <a:chOff x="2489" y="3347"/>
                  <a:chExt cx="4199" cy="844"/>
                </a:xfrm>
              </p:grpSpPr>
              <p:sp>
                <p:nvSpPr>
                  <p:cNvPr id="6" name="任意多边形 6"/>
                  <p:cNvSpPr/>
                  <p:nvPr userDrawn="1"/>
                </p:nvSpPr>
                <p:spPr>
                  <a:xfrm>
                    <a:off x="2552" y="3347"/>
                    <a:ext cx="4136"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23" name="标题 1"/>
                  <p:cNvSpPr>
                    <a:spLocks noGrp="1"/>
                  </p:cNvSpPr>
                  <p:nvPr/>
                </p:nvSpPr>
                <p:spPr>
                  <a:xfrm>
                    <a:off x="2489" y="3402"/>
                    <a:ext cx="4090"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a:solidFill>
                          <a:schemeClr val="bg1"/>
                        </a:solidFill>
                        <a:uFillTx/>
                        <a:cs typeface="Noto Sans S Chinese Medium" panose="020B0600000000000000" charset="-122"/>
                        <a:sym typeface="+mn-ea"/>
                      </a:rPr>
                      <a:t>网店的装修与美化</a:t>
                    </a:r>
                  </a:p>
                </p:txBody>
              </p:sp>
            </p:grpSp>
            <p:grpSp>
              <p:nvGrpSpPr>
                <p:cNvPr id="7" name="组合 6"/>
                <p:cNvGrpSpPr/>
                <p:nvPr/>
              </p:nvGrpSpPr>
              <p:grpSpPr>
                <a:xfrm>
                  <a:off x="2759" y="5499"/>
                  <a:ext cx="3107" cy="762"/>
                  <a:chOff x="5165" y="3304"/>
                  <a:chExt cx="4136" cy="844"/>
                </a:xfrm>
              </p:grpSpPr>
              <p:sp>
                <p:nvSpPr>
                  <p:cNvPr id="28" name="任意多边形 6"/>
                  <p:cNvSpPr/>
                  <p:nvPr userDrawn="1"/>
                </p:nvSpPr>
                <p:spPr>
                  <a:xfrm>
                    <a:off x="5165" y="3304"/>
                    <a:ext cx="4136"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29" name="标题 1"/>
                  <p:cNvSpPr>
                    <a:spLocks noGrp="1"/>
                  </p:cNvSpPr>
                  <p:nvPr/>
                </p:nvSpPr>
                <p:spPr>
                  <a:xfrm>
                    <a:off x="5167" y="3402"/>
                    <a:ext cx="4090"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a:solidFill>
                          <a:schemeClr val="bg1"/>
                        </a:solidFill>
                        <a:uFillTx/>
                        <a:cs typeface="Noto Sans S Chinese Medium" panose="020B0600000000000000" charset="-122"/>
                        <a:sym typeface="+mn-ea"/>
                      </a:rPr>
                      <a:t>个人网店的策划</a:t>
                    </a: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8" y="5617"/>
                  <a:ext cx="968" cy="694"/>
                </a:xfrm>
                <a:prstGeom prst="rect">
                  <a:avLst/>
                </a:prstGeom>
              </p:spPr>
            </p:pic>
          </p:gr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57" y="7783"/>
                <a:ext cx="941" cy="694"/>
              </a:xfrm>
              <a:prstGeom prst="rect">
                <a:avLst/>
              </a:prstGeom>
            </p:spPr>
          </p:pic>
          <p:sp>
            <p:nvSpPr>
              <p:cNvPr id="14" name="标题 1"/>
              <p:cNvSpPr>
                <a:spLocks noGrp="1"/>
              </p:cNvSpPr>
              <p:nvPr/>
            </p:nvSpPr>
            <p:spPr>
              <a:xfrm>
                <a:off x="14411" y="7926"/>
                <a:ext cx="3608" cy="614"/>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a:solidFill>
                      <a:schemeClr val="bg1"/>
                    </a:solidFill>
                    <a:uFillTx/>
                    <a:cs typeface="Noto Sans S Chinese Medium" panose="020B0600000000000000" charset="-122"/>
                    <a:sym typeface="+mn-ea"/>
                  </a:rPr>
                  <a:t>网店的运营与维护</a:t>
                </a:r>
              </a:p>
            </p:txBody>
          </p:sp>
        </p:grpSp>
      </p:grpSp>
      <p:sp>
        <p:nvSpPr>
          <p:cNvPr id="15" name="文本框 14"/>
          <p:cNvSpPr txBox="1"/>
          <p:nvPr/>
        </p:nvSpPr>
        <p:spPr>
          <a:xfrm>
            <a:off x="5411470" y="5734050"/>
            <a:ext cx="1637030" cy="450850"/>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sz="1800">
                <a:sym typeface="+mn-lt"/>
              </a:rPr>
              <a:t>任务路线图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店招的制作与上传</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2</a:t>
              </a:r>
            </a:p>
          </p:txBody>
        </p:sp>
      </p:grpSp>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
        <p:nvSpPr>
          <p:cNvPr id="21" name="文本框 20"/>
          <p:cNvSpPr txBox="1"/>
          <p:nvPr/>
        </p:nvSpPr>
        <p:spPr>
          <a:xfrm>
            <a:off x="7896000" y="2782669"/>
            <a:ext cx="4985200" cy="646331"/>
          </a:xfrm>
          <a:prstGeom prst="rect">
            <a:avLst/>
          </a:prstGeom>
          <a:noFill/>
        </p:spPr>
        <p:txBody>
          <a:bodyPr wrap="square">
            <a:spAutoFit/>
          </a:bodyPr>
          <a:lstStyle/>
          <a:p>
            <a:r>
              <a:rPr lang="zh-CN" altLang="en-US" dirty="0"/>
              <a:t>（</a:t>
            </a:r>
            <a:r>
              <a:rPr lang="en-US" altLang="zh-CN" dirty="0"/>
              <a:t>2</a:t>
            </a:r>
            <a:r>
              <a:rPr lang="zh-CN" altLang="en-US" dirty="0"/>
              <a:t>）店招的上传</a:t>
            </a:r>
            <a:endParaRPr lang="en-US" altLang="zh-CN" dirty="0"/>
          </a:p>
          <a:p>
            <a:r>
              <a:rPr lang="zh-CN" altLang="en-US" dirty="0"/>
              <a:t>步骤 </a:t>
            </a:r>
            <a:r>
              <a:rPr lang="en-US" altLang="zh-CN" dirty="0"/>
              <a:t>3</a:t>
            </a:r>
            <a:r>
              <a:rPr lang="zh-CN" altLang="en-US" dirty="0"/>
              <a:t>：勾选上传的店招图片并上传</a:t>
            </a:r>
          </a:p>
        </p:txBody>
      </p:sp>
      <p:pic>
        <p:nvPicPr>
          <p:cNvPr id="3" name="图片 2"/>
          <p:cNvPicPr>
            <a:picLocks noChangeAspect="1"/>
          </p:cNvPicPr>
          <p:nvPr/>
        </p:nvPicPr>
        <p:blipFill>
          <a:blip r:embed="rId3"/>
          <a:stretch>
            <a:fillRect/>
          </a:stretch>
        </p:blipFill>
        <p:spPr>
          <a:xfrm>
            <a:off x="1020445" y="2239012"/>
            <a:ext cx="6336222" cy="2634102"/>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05"/>
          <p:cNvSpPr/>
          <p:nvPr/>
        </p:nvSpPr>
        <p:spPr>
          <a:xfrm>
            <a:off x="1025842" y="2047892"/>
            <a:ext cx="10140315" cy="2762215"/>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轮播广告的制作与上传</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3</a:t>
              </a:r>
            </a:p>
          </p:txBody>
        </p:sp>
      </p:grpSp>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
        <p:nvSpPr>
          <p:cNvPr id="21" name="文本框 20"/>
          <p:cNvSpPr txBox="1"/>
          <p:nvPr/>
        </p:nvSpPr>
        <p:spPr>
          <a:xfrm>
            <a:off x="1898650" y="2551837"/>
            <a:ext cx="8615048" cy="1200329"/>
          </a:xfrm>
          <a:prstGeom prst="rect">
            <a:avLst/>
          </a:prstGeom>
          <a:noFill/>
        </p:spPr>
        <p:txBody>
          <a:bodyPr wrap="square">
            <a:spAutoFit/>
          </a:bodyPr>
          <a:lstStyle/>
          <a:p>
            <a:pPr indent="542925"/>
            <a:r>
              <a:rPr lang="zh-CN" altLang="en-US" dirty="0">
                <a:solidFill>
                  <a:srgbClr val="FFFFFF"/>
                </a:solidFill>
              </a:rPr>
              <a:t>轮播广告图是店铺主推商品，或促销活动海报，手机店铺只能上传 </a:t>
            </a:r>
            <a:r>
              <a:rPr lang="en-US" altLang="zh-CN" dirty="0">
                <a:solidFill>
                  <a:srgbClr val="FFFFFF"/>
                </a:solidFill>
              </a:rPr>
              <a:t>4 </a:t>
            </a:r>
            <a:r>
              <a:rPr lang="zh-CN" altLang="en-US" dirty="0">
                <a:solidFill>
                  <a:srgbClr val="FFFFFF"/>
                </a:solidFill>
              </a:rPr>
              <a:t>张轮播广告，广告图力求商品突出、定位精准，具有良好的视觉营销的特点。广告图固定宽度 </a:t>
            </a:r>
            <a:r>
              <a:rPr lang="en-US" altLang="zh-CN" dirty="0">
                <a:solidFill>
                  <a:srgbClr val="FFFFFF"/>
                </a:solidFill>
              </a:rPr>
              <a:t>750 </a:t>
            </a:r>
            <a:r>
              <a:rPr lang="zh-CN" altLang="en-US" dirty="0">
                <a:solidFill>
                  <a:srgbClr val="FFFFFF"/>
                </a:solidFill>
              </a:rPr>
              <a:t>像素，高度控制在 </a:t>
            </a:r>
            <a:r>
              <a:rPr lang="en-US" altLang="zh-CN" dirty="0">
                <a:solidFill>
                  <a:srgbClr val="FFFFFF"/>
                </a:solidFill>
              </a:rPr>
              <a:t>200~950 </a:t>
            </a:r>
            <a:r>
              <a:rPr lang="zh-CN" altLang="en-US" dirty="0">
                <a:solidFill>
                  <a:srgbClr val="FFFFFF"/>
                </a:solidFill>
              </a:rPr>
              <a:t>像素，要求一组内的图片高度完全一致，支持 </a:t>
            </a:r>
            <a:r>
              <a:rPr lang="en-US" altLang="zh-CN" dirty="0">
                <a:solidFill>
                  <a:srgbClr val="FFFFFF"/>
                </a:solidFill>
              </a:rPr>
              <a:t>PNG</a:t>
            </a:r>
            <a:r>
              <a:rPr lang="zh-CN" altLang="en-US" dirty="0">
                <a:solidFill>
                  <a:srgbClr val="FFFFFF"/>
                </a:solidFill>
              </a:rPr>
              <a:t>、</a:t>
            </a:r>
            <a:r>
              <a:rPr lang="en-US" altLang="zh-CN" dirty="0">
                <a:solidFill>
                  <a:srgbClr val="FFFFFF"/>
                </a:solidFill>
              </a:rPr>
              <a:t>JPG </a:t>
            </a:r>
            <a:r>
              <a:rPr lang="zh-CN" altLang="en-US" dirty="0">
                <a:solidFill>
                  <a:srgbClr val="FFFFFF"/>
                </a:solidFill>
              </a:rPr>
              <a:t>格式。广告的设计与制作方法参照任务 </a:t>
            </a:r>
            <a:r>
              <a:rPr lang="en-US" altLang="zh-CN" dirty="0">
                <a:solidFill>
                  <a:srgbClr val="FFFFFF"/>
                </a:solidFill>
              </a:rPr>
              <a:t>4 </a:t>
            </a:r>
            <a:r>
              <a:rPr lang="zh-CN" altLang="en-US" dirty="0">
                <a:solidFill>
                  <a:srgbClr val="FFFFFF"/>
                </a:solidFill>
              </a:rPr>
              <a:t>详情页中商品海报的制作。</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grpSp>
        <p:nvGrpSpPr>
          <p:cNvPr id="16" name="组合 15"/>
          <p:cNvGrpSpPr/>
          <p:nvPr/>
        </p:nvGrpSpPr>
        <p:grpSpPr>
          <a:xfrm>
            <a:off x="1341120" y="1261110"/>
            <a:ext cx="5186680" cy="431165"/>
            <a:chOff x="756" y="1873"/>
            <a:chExt cx="8168" cy="679"/>
          </a:xfrm>
        </p:grpSpPr>
        <p:sp>
          <p:nvSpPr>
            <p:cNvPr id="17" name="文本框 16"/>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轮播广告的制作与上传</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8"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sp>
        <p:nvSpPr>
          <p:cNvPr id="20" name="文本框 19"/>
          <p:cNvSpPr txBox="1"/>
          <p:nvPr/>
        </p:nvSpPr>
        <p:spPr>
          <a:xfrm>
            <a:off x="7896000" y="2997000"/>
            <a:ext cx="3672000" cy="1200329"/>
          </a:xfrm>
          <a:prstGeom prst="rect">
            <a:avLst/>
          </a:prstGeom>
          <a:noFill/>
        </p:spPr>
        <p:txBody>
          <a:bodyPr wrap="square">
            <a:spAutoFit/>
          </a:bodyPr>
          <a:lstStyle/>
          <a:p>
            <a:r>
              <a:rPr lang="zh-CN" altLang="en-US" dirty="0"/>
              <a:t>在“轮播图模块”上传图片，一是按规格“上传图片”，二是可以添加轮播广告 </a:t>
            </a:r>
            <a:r>
              <a:rPr lang="en-US" altLang="zh-CN" dirty="0"/>
              <a:t>4 </a:t>
            </a:r>
            <a:r>
              <a:rPr lang="zh-CN" altLang="en-US" dirty="0"/>
              <a:t>张图片，要求同一组内的图片高度完全一致</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836" y="2192413"/>
            <a:ext cx="5786141" cy="3808088"/>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grpSp>
        <p:nvGrpSpPr>
          <p:cNvPr id="16" name="组合 15"/>
          <p:cNvGrpSpPr/>
          <p:nvPr/>
        </p:nvGrpSpPr>
        <p:grpSpPr>
          <a:xfrm>
            <a:off x="1341120" y="1261110"/>
            <a:ext cx="5186680" cy="431165"/>
            <a:chOff x="756" y="1873"/>
            <a:chExt cx="8168" cy="679"/>
          </a:xfrm>
        </p:grpSpPr>
        <p:sp>
          <p:nvSpPr>
            <p:cNvPr id="17" name="文本框 16"/>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轮播广告的制作与上传</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8"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3</a:t>
              </a:r>
            </a:p>
          </p:txBody>
        </p:sp>
      </p:grpSp>
      <p:sp>
        <p:nvSpPr>
          <p:cNvPr id="20" name="文本框 19"/>
          <p:cNvSpPr txBox="1"/>
          <p:nvPr/>
        </p:nvSpPr>
        <p:spPr>
          <a:xfrm>
            <a:off x="8184000" y="3285000"/>
            <a:ext cx="3672000" cy="923330"/>
          </a:xfrm>
          <a:prstGeom prst="rect">
            <a:avLst/>
          </a:prstGeom>
          <a:noFill/>
        </p:spPr>
        <p:txBody>
          <a:bodyPr wrap="square">
            <a:spAutoFit/>
          </a:bodyPr>
          <a:lstStyle/>
          <a:p>
            <a:r>
              <a:rPr lang="zh-CN" altLang="en-US" dirty="0"/>
              <a:t>轮播广告上传成功后，进行“商品链接”设置，单击链接符号，添加指定商品，以 达到一键直达的效果</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6000" y="2101619"/>
            <a:ext cx="6287121" cy="4083736"/>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grpSp>
        <p:nvGrpSpPr>
          <p:cNvPr id="16" name="组合 15"/>
          <p:cNvGrpSpPr/>
          <p:nvPr/>
        </p:nvGrpSpPr>
        <p:grpSpPr>
          <a:xfrm>
            <a:off x="1341120" y="1261110"/>
            <a:ext cx="5186680" cy="431165"/>
            <a:chOff x="756" y="1873"/>
            <a:chExt cx="8168" cy="679"/>
          </a:xfrm>
        </p:grpSpPr>
        <p:sp>
          <p:nvSpPr>
            <p:cNvPr id="17" name="文本框 16"/>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店标的制作与上传</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8"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sp>
        <p:nvSpPr>
          <p:cNvPr id="20" name="文本框 19"/>
          <p:cNvSpPr txBox="1"/>
          <p:nvPr/>
        </p:nvSpPr>
        <p:spPr>
          <a:xfrm>
            <a:off x="6650975" y="2820052"/>
            <a:ext cx="3672000" cy="2031325"/>
          </a:xfrm>
          <a:prstGeom prst="rect">
            <a:avLst/>
          </a:prstGeom>
          <a:noFill/>
        </p:spPr>
        <p:txBody>
          <a:bodyPr wrap="square">
            <a:spAutoFit/>
          </a:bodyPr>
          <a:lstStyle/>
          <a:p>
            <a:r>
              <a:rPr lang="zh-CN" altLang="en-US" dirty="0"/>
              <a:t>店标设计力求简约、好识记，必备元素是店铺名称（或简称）和能够代表店铺主营商品的图形标志。本店铺主营的商品类别是绘画工具和办公用品等，可采用简笔画的形</a:t>
            </a:r>
          </a:p>
          <a:p>
            <a:r>
              <a:rPr lang="zh-CN" altLang="en-US" dirty="0"/>
              <a:t>式，将彩色铅笔与店铺名称融合在一起，具有一目了然特点</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9305" y="2215715"/>
            <a:ext cx="3240000" cy="324000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grpSp>
        <p:nvGrpSpPr>
          <p:cNvPr id="16" name="组合 15"/>
          <p:cNvGrpSpPr/>
          <p:nvPr/>
        </p:nvGrpSpPr>
        <p:grpSpPr>
          <a:xfrm>
            <a:off x="1341120" y="1261110"/>
            <a:ext cx="5186680" cy="431165"/>
            <a:chOff x="756" y="1873"/>
            <a:chExt cx="8168" cy="679"/>
          </a:xfrm>
        </p:grpSpPr>
        <p:sp>
          <p:nvSpPr>
            <p:cNvPr id="17" name="文本框 16"/>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店标的制作与上传</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8"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sp>
        <p:nvSpPr>
          <p:cNvPr id="20" name="文本框 19"/>
          <p:cNvSpPr txBox="1"/>
          <p:nvPr/>
        </p:nvSpPr>
        <p:spPr>
          <a:xfrm>
            <a:off x="1704000" y="2136338"/>
            <a:ext cx="9101801" cy="2585323"/>
          </a:xfrm>
          <a:prstGeom prst="rect">
            <a:avLst/>
          </a:prstGeom>
          <a:noFill/>
        </p:spPr>
        <p:txBody>
          <a:bodyPr wrap="square">
            <a:spAutoFit/>
          </a:bodyPr>
          <a:lstStyle/>
          <a:p>
            <a:r>
              <a:rPr lang="zh-CN" altLang="en-US" dirty="0"/>
              <a:t>（</a:t>
            </a:r>
            <a:r>
              <a:rPr lang="en-US" altLang="zh-CN" dirty="0"/>
              <a:t>1</a:t>
            </a:r>
            <a:r>
              <a:rPr lang="zh-CN" altLang="en-US" dirty="0"/>
              <a:t>）店标的制作要求</a:t>
            </a:r>
            <a:endParaRPr lang="en-US" altLang="zh-CN" dirty="0"/>
          </a:p>
          <a:p>
            <a:r>
              <a:rPr lang="zh-CN" altLang="en-US" dirty="0"/>
              <a:t> ①新建一个 </a:t>
            </a:r>
            <a:r>
              <a:rPr lang="en-US" altLang="zh-CN" dirty="0"/>
              <a:t>120×120 </a:t>
            </a:r>
            <a:r>
              <a:rPr lang="zh-CN" altLang="en-US" dirty="0"/>
              <a:t>像素的文件，背景根据店招设计的需求，可以选择纯色，也可 以选择透明。</a:t>
            </a:r>
            <a:endParaRPr lang="en-US" altLang="zh-CN" dirty="0"/>
          </a:p>
          <a:p>
            <a:r>
              <a:rPr lang="zh-CN" altLang="en-US" dirty="0"/>
              <a:t> ②整体布局：整体布局采用圆形结构，图形标志占圆环内 </a:t>
            </a:r>
            <a:r>
              <a:rPr lang="en-US" altLang="zh-CN" dirty="0"/>
              <a:t>3/4</a:t>
            </a:r>
            <a:r>
              <a:rPr lang="zh-CN" altLang="en-US" dirty="0"/>
              <a:t>，文字呈弧形环绕于上 方，将店标设计为圆形印章形状，简洁大方。 </a:t>
            </a:r>
            <a:endParaRPr lang="en-US" altLang="zh-CN" dirty="0"/>
          </a:p>
          <a:p>
            <a:r>
              <a:rPr lang="zh-CN" altLang="en-US" dirty="0"/>
              <a:t>③图形标志为铅笔的简笔画，笔尖为黑灰色，笔头木纹为灰色，笔杆黄色、白色间 隔，插入圆环内，作为店标的主体。 </a:t>
            </a:r>
            <a:endParaRPr lang="en-US" altLang="zh-CN" dirty="0"/>
          </a:p>
          <a:p>
            <a:r>
              <a:rPr lang="zh-CN" altLang="en-US" dirty="0"/>
              <a:t>④输入店铺名称，颜色为黑色，文字居中，弧形环绕于上方。 </a:t>
            </a:r>
            <a:endParaRPr lang="en-US" altLang="zh-CN" dirty="0"/>
          </a:p>
          <a:p>
            <a:r>
              <a:rPr lang="zh-CN" altLang="en-US" dirty="0"/>
              <a:t>⑤保存：文件命名为“</a:t>
            </a:r>
            <a:r>
              <a:rPr lang="en-US" altLang="zh-CN" dirty="0"/>
              <a:t>Logo”</a:t>
            </a:r>
            <a:r>
              <a:rPr lang="zh-CN" altLang="en-US" dirty="0"/>
              <a:t>，避免与其他图片混淆</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grpSp>
        <p:nvGrpSpPr>
          <p:cNvPr id="16" name="组合 15"/>
          <p:cNvGrpSpPr/>
          <p:nvPr/>
        </p:nvGrpSpPr>
        <p:grpSpPr>
          <a:xfrm>
            <a:off x="1341120" y="1261110"/>
            <a:ext cx="5186680" cy="431165"/>
            <a:chOff x="756" y="1873"/>
            <a:chExt cx="8168" cy="679"/>
          </a:xfrm>
        </p:grpSpPr>
        <p:sp>
          <p:nvSpPr>
            <p:cNvPr id="17" name="文本框 16"/>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店标的制作与上传</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8"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sp>
        <p:nvSpPr>
          <p:cNvPr id="20" name="文本框 19"/>
          <p:cNvSpPr txBox="1"/>
          <p:nvPr/>
        </p:nvSpPr>
        <p:spPr>
          <a:xfrm>
            <a:off x="7282594" y="2565000"/>
            <a:ext cx="4917026" cy="923330"/>
          </a:xfrm>
          <a:prstGeom prst="rect">
            <a:avLst/>
          </a:prstGeom>
          <a:noFill/>
        </p:spPr>
        <p:txBody>
          <a:bodyPr wrap="square">
            <a:spAutoFit/>
          </a:bodyPr>
          <a:lstStyle/>
          <a:p>
            <a:r>
              <a:rPr lang="zh-CN" altLang="en-US" dirty="0"/>
              <a:t>（</a:t>
            </a:r>
            <a:r>
              <a:rPr lang="en-US" altLang="zh-CN" dirty="0"/>
              <a:t>2</a:t>
            </a:r>
            <a:r>
              <a:rPr lang="zh-CN" altLang="en-US" dirty="0"/>
              <a:t>）店标的上传</a:t>
            </a:r>
            <a:endParaRPr lang="en-US" altLang="zh-CN" dirty="0"/>
          </a:p>
          <a:p>
            <a:r>
              <a:rPr lang="zh-CN" altLang="en-US" dirty="0"/>
              <a:t>①单击左侧“通用设置”下的基础设置，随后在右侧的“店铺 </a:t>
            </a:r>
            <a:r>
              <a:rPr lang="en-US" altLang="zh-CN" dirty="0"/>
              <a:t>Logo </a:t>
            </a:r>
            <a:r>
              <a:rPr lang="zh-CN" altLang="en-US" dirty="0"/>
              <a:t>设置”按钮</a:t>
            </a:r>
            <a:endParaRPr lang="en-US" altLang="zh-CN" dirty="0"/>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0845" y="2133000"/>
            <a:ext cx="6152409" cy="323580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grpSp>
        <p:nvGrpSpPr>
          <p:cNvPr id="16" name="组合 15"/>
          <p:cNvGrpSpPr/>
          <p:nvPr/>
        </p:nvGrpSpPr>
        <p:grpSpPr>
          <a:xfrm>
            <a:off x="1341120" y="1261110"/>
            <a:ext cx="5186680" cy="431165"/>
            <a:chOff x="756" y="1873"/>
            <a:chExt cx="8168" cy="679"/>
          </a:xfrm>
        </p:grpSpPr>
        <p:sp>
          <p:nvSpPr>
            <p:cNvPr id="17" name="文本框 16"/>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店标的制作与上传</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8"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sp>
        <p:nvSpPr>
          <p:cNvPr id="20" name="文本框 19"/>
          <p:cNvSpPr txBox="1"/>
          <p:nvPr/>
        </p:nvSpPr>
        <p:spPr>
          <a:xfrm>
            <a:off x="6960000" y="2349000"/>
            <a:ext cx="4310641" cy="1200329"/>
          </a:xfrm>
          <a:prstGeom prst="rect">
            <a:avLst/>
          </a:prstGeom>
          <a:noFill/>
        </p:spPr>
        <p:txBody>
          <a:bodyPr wrap="square">
            <a:spAutoFit/>
          </a:bodyPr>
          <a:lstStyle/>
          <a:p>
            <a:r>
              <a:rPr lang="zh-CN" altLang="en-US" dirty="0"/>
              <a:t>（</a:t>
            </a:r>
            <a:r>
              <a:rPr lang="en-US" altLang="zh-CN" dirty="0"/>
              <a:t>2</a:t>
            </a:r>
            <a:r>
              <a:rPr lang="zh-CN" altLang="en-US" dirty="0"/>
              <a:t>）店标的上传</a:t>
            </a:r>
            <a:endParaRPr lang="en-US" altLang="zh-CN" dirty="0"/>
          </a:p>
          <a:p>
            <a:r>
              <a:rPr lang="zh-CN" altLang="en-US" dirty="0"/>
              <a:t>②单击“替换图片”按钮，在弹出的对话框中，选择制作好的文件并上 传，并点击确认即可</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000" y="1840201"/>
            <a:ext cx="5288017" cy="2430782"/>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764" y="4319684"/>
            <a:ext cx="4624487" cy="2430782"/>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任务延伸</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圆角矩形 14"/>
          <p:cNvSpPr/>
          <p:nvPr/>
        </p:nvSpPr>
        <p:spPr>
          <a:xfrm>
            <a:off x="1365464" y="1989000"/>
            <a:ext cx="9744550" cy="3024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4" name="矩形 3"/>
          <p:cNvSpPr/>
          <p:nvPr/>
        </p:nvSpPr>
        <p:spPr>
          <a:xfrm>
            <a:off x="1365464" y="2623837"/>
            <a:ext cx="9551815" cy="1754326"/>
          </a:xfrm>
          <a:prstGeom prst="rect">
            <a:avLst/>
          </a:prstGeom>
        </p:spPr>
        <p:txBody>
          <a:bodyPr wrap="square">
            <a:spAutoFit/>
          </a:bodyPr>
          <a:lstStyle/>
          <a:p>
            <a:pPr indent="720090"/>
            <a:r>
              <a:rPr lang="en-US" altLang="zh-CN" dirty="0">
                <a:solidFill>
                  <a:schemeClr val="bg1"/>
                </a:solidFill>
              </a:rPr>
              <a:t>1. </a:t>
            </a:r>
            <a:r>
              <a:rPr lang="zh-CN" altLang="en-US" dirty="0">
                <a:solidFill>
                  <a:schemeClr val="bg1"/>
                </a:solidFill>
              </a:rPr>
              <a:t>店铺名称的修改，需要在计算机终端的装修页面完成，请在计算机终端对网店</a:t>
            </a:r>
          </a:p>
          <a:p>
            <a:pPr indent="720090"/>
            <a:r>
              <a:rPr lang="zh-CN" altLang="en-US" dirty="0">
                <a:solidFill>
                  <a:schemeClr val="bg1"/>
                </a:solidFill>
              </a:rPr>
              <a:t>名称进行修改。</a:t>
            </a:r>
          </a:p>
          <a:p>
            <a:pPr indent="720090"/>
            <a:r>
              <a:rPr lang="en-US" altLang="zh-CN" dirty="0">
                <a:solidFill>
                  <a:schemeClr val="bg1"/>
                </a:solidFill>
              </a:rPr>
              <a:t>2. </a:t>
            </a:r>
            <a:r>
              <a:rPr lang="zh-CN" altLang="en-US" dirty="0">
                <a:solidFill>
                  <a:schemeClr val="bg1"/>
                </a:solidFill>
              </a:rPr>
              <a:t>店铺分类需要在计算机终端的装修页面完成，请先进行策划，对即将销售的商品</a:t>
            </a:r>
          </a:p>
          <a:p>
            <a:pPr indent="720090"/>
            <a:r>
              <a:rPr lang="zh-CN" altLang="en-US" dirty="0">
                <a:solidFill>
                  <a:schemeClr val="bg1"/>
                </a:solidFill>
              </a:rPr>
              <a:t>进行商品分类。</a:t>
            </a:r>
          </a:p>
          <a:p>
            <a:pPr indent="720090"/>
            <a:r>
              <a:rPr lang="en-US" altLang="zh-CN" dirty="0">
                <a:solidFill>
                  <a:schemeClr val="bg1"/>
                </a:solidFill>
              </a:rPr>
              <a:t>3. </a:t>
            </a:r>
            <a:r>
              <a:rPr lang="zh-CN" altLang="en-US" dirty="0">
                <a:solidFill>
                  <a:schemeClr val="bg1"/>
                </a:solidFill>
              </a:rPr>
              <a:t>完成了手机终端的网店装修后，请进行电脑端的个人网店装修。</a:t>
            </a:r>
          </a:p>
          <a:p>
            <a:pPr indent="720090"/>
            <a:r>
              <a:rPr lang="en-US" altLang="zh-CN" dirty="0">
                <a:solidFill>
                  <a:schemeClr val="bg1"/>
                </a:solidFill>
              </a:rPr>
              <a:t>4. </a:t>
            </a:r>
            <a:r>
              <a:rPr lang="zh-CN" altLang="en-US" dirty="0">
                <a:solidFill>
                  <a:schemeClr val="bg1"/>
                </a:solidFill>
              </a:rPr>
              <a:t>对手机终端店铺装修与电脑端店铺装修进行比较，其区别有哪些？</a:t>
            </a:r>
          </a:p>
        </p:txBody>
      </p:sp>
      <p:sp>
        <p:nvSpPr>
          <p:cNvPr id="16" name="文本框 15"/>
          <p:cNvSpPr txBox="1"/>
          <p:nvPr/>
        </p:nvSpPr>
        <p:spPr>
          <a:xfrm>
            <a:off x="8375650" y="48260"/>
            <a:ext cx="3624580"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a:t>
            </a:r>
            <a:r>
              <a:rPr lang="zh-CN" altLang="en-US" sz="2400" b="1" dirty="0">
                <a:solidFill>
                  <a:srgbClr val="FFFF00"/>
                </a:solidFill>
                <a:sym typeface="+mn-ea"/>
              </a:rPr>
              <a:t>   网店的装修与美化</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5400000">
            <a:off x="523240" y="2117090"/>
            <a:ext cx="6857365" cy="2624455"/>
          </a:xfrm>
          <a:prstGeom prst="rect">
            <a:avLst/>
          </a:prstGeom>
          <a:solidFill>
            <a:srgbClr val="5B7A7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664200" y="2205355"/>
            <a:ext cx="4286885" cy="706755"/>
          </a:xfrm>
          <a:prstGeom prst="rect">
            <a:avLst/>
          </a:prstGeom>
          <a:noFill/>
        </p:spPr>
        <p:txBody>
          <a:bodyPr wrap="square" rtlCol="0">
            <a:spAutoFit/>
          </a:bodyPr>
          <a:lstStyle/>
          <a:p>
            <a:pPr algn="dist"/>
            <a:r>
              <a:rPr lang="zh-CN" altLang="en-US" sz="4000" b="1" dirty="0">
                <a:solidFill>
                  <a:srgbClr val="F65738"/>
                </a:solidFill>
                <a:latin typeface="微软雅黑" panose="020B0503020204020204" charset="-122"/>
                <a:ea typeface="微软雅黑" panose="020B0503020204020204" charset="-122"/>
                <a:cs typeface="微软雅黑" panose="020B0503020204020204" charset="-122"/>
              </a:rPr>
              <a:t>网店的运营维护</a:t>
            </a:r>
          </a:p>
        </p:txBody>
      </p:sp>
      <p:grpSp>
        <p:nvGrpSpPr>
          <p:cNvPr id="16" name="组合 15"/>
          <p:cNvGrpSpPr/>
          <p:nvPr/>
        </p:nvGrpSpPr>
        <p:grpSpPr>
          <a:xfrm>
            <a:off x="6167755" y="3213100"/>
            <a:ext cx="4665980" cy="2676525"/>
            <a:chOff x="9713" y="5060"/>
            <a:chExt cx="7348" cy="4215"/>
          </a:xfrm>
        </p:grpSpPr>
        <p:sp>
          <p:nvSpPr>
            <p:cNvPr id="27" name="文本框 26"/>
            <p:cNvSpPr txBox="1"/>
            <p:nvPr/>
          </p:nvSpPr>
          <p:spPr>
            <a:xfrm>
              <a:off x="10054" y="5060"/>
              <a:ext cx="7007" cy="4215"/>
            </a:xfrm>
            <a:prstGeom prst="rect">
              <a:avLst/>
            </a:prstGeom>
            <a:noFill/>
          </p:spPr>
          <p:txBody>
            <a:bodyPr wrap="square" rtlCol="0">
              <a:spAutoFit/>
            </a:bodyPr>
            <a:lstStyle/>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任务描述</a:t>
              </a:r>
            </a:p>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任务分析</a:t>
              </a:r>
            </a:p>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任务准备</a:t>
              </a:r>
            </a:p>
            <a:p>
              <a:pPr algn="l" fontAlgn="auto">
                <a:lnSpc>
                  <a:spcPct val="150000"/>
                </a:lnSpc>
                <a:buClrTx/>
                <a:buSzTx/>
                <a:buFontTx/>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任务实施</a:t>
              </a:r>
            </a:p>
          </p:txBody>
        </p:sp>
        <p:sp>
          <p:nvSpPr>
            <p:cNvPr id="9" name="椭圆 8"/>
            <p:cNvSpPr/>
            <p:nvPr/>
          </p:nvSpPr>
          <p:spPr>
            <a:xfrm>
              <a:off x="9713" y="562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713" y="664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713" y="7668"/>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713" y="8575"/>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3792220" y="1772920"/>
            <a:ext cx="471805" cy="2306955"/>
          </a:xfrm>
          <a:prstGeom prst="rect">
            <a:avLst/>
          </a:prstGeom>
          <a:noFill/>
        </p:spPr>
        <p:txBody>
          <a:bodyPr wrap="square" rtlCol="0" anchor="t">
            <a:spAutoFit/>
          </a:bodyPr>
          <a:lstStyle/>
          <a:p>
            <a:pPr algn="dist"/>
            <a:r>
              <a:rPr lang="zh-CN" altLang="en-US" sz="4800" b="1">
                <a:solidFill>
                  <a:schemeClr val="bg1"/>
                </a:solidFill>
                <a:latin typeface="微软雅黑" panose="020B0503020204020204" charset="-122"/>
                <a:ea typeface="微软雅黑" panose="020B0503020204020204" charset="-122"/>
                <a:cs typeface="微软雅黑" panose="020B0503020204020204" charset="-122"/>
                <a:sym typeface="+mn-ea"/>
              </a:rPr>
              <a:t>任务</a:t>
            </a:r>
            <a:r>
              <a:rPr lang="en-US" altLang="zh-CN" sz="4800" b="1">
                <a:solidFill>
                  <a:schemeClr val="bg1"/>
                </a:solidFill>
                <a:latin typeface="微软雅黑" panose="020B0503020204020204" charset="-122"/>
                <a:ea typeface="微软雅黑" panose="020B0503020204020204" charset="-122"/>
                <a:cs typeface="微软雅黑" panose="020B0503020204020204" charset="-122"/>
                <a:sym typeface="+mn-ea"/>
              </a:rPr>
              <a:t>4</a:t>
            </a:r>
          </a:p>
        </p:txBody>
      </p:sp>
      <p:grpSp>
        <p:nvGrpSpPr>
          <p:cNvPr id="11" name="组合 10"/>
          <p:cNvGrpSpPr/>
          <p:nvPr/>
        </p:nvGrpSpPr>
        <p:grpSpPr>
          <a:xfrm>
            <a:off x="3545840" y="1465580"/>
            <a:ext cx="1034415" cy="2755265"/>
            <a:chOff x="5584" y="2308"/>
            <a:chExt cx="1629" cy="4339"/>
          </a:xfrm>
        </p:grpSpPr>
        <p:cxnSp>
          <p:nvCxnSpPr>
            <p:cNvPr id="6" name="直接连接符 5"/>
            <p:cNvCxnSpPr/>
            <p:nvPr/>
          </p:nvCxnSpPr>
          <p:spPr>
            <a:xfrm flipH="1">
              <a:off x="5614" y="5967"/>
              <a:ext cx="6" cy="68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584" y="6647"/>
              <a:ext cx="60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543" y="2338"/>
              <a:ext cx="67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94" y="2308"/>
              <a:ext cx="0" cy="574"/>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学习目标</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2397125" y="1781810"/>
            <a:ext cx="7684135" cy="3839845"/>
            <a:chOff x="4001" y="2354"/>
            <a:chExt cx="12101" cy="6047"/>
          </a:xfrm>
        </p:grpSpPr>
        <p:grpSp>
          <p:nvGrpSpPr>
            <p:cNvPr id="2" name="组合 1"/>
            <p:cNvGrpSpPr/>
            <p:nvPr/>
          </p:nvGrpSpPr>
          <p:grpSpPr>
            <a:xfrm>
              <a:off x="4227" y="2354"/>
              <a:ext cx="11669" cy="6047"/>
              <a:chOff x="1787" y="2539"/>
              <a:chExt cx="9907" cy="6047"/>
            </a:xfrm>
          </p:grpSpPr>
          <p:cxnSp>
            <p:nvCxnSpPr>
              <p:cNvPr id="18" name="直接连接符 17"/>
              <p:cNvCxnSpPr/>
              <p:nvPr/>
            </p:nvCxnSpPr>
            <p:spPr>
              <a:xfrm>
                <a:off x="1787" y="2539"/>
                <a:ext cx="9907" cy="0"/>
              </a:xfrm>
              <a:prstGeom prst="line">
                <a:avLst/>
              </a:prstGeom>
              <a:ln w="12700">
                <a:solidFill>
                  <a:srgbClr val="5B7A7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787" y="8586"/>
                <a:ext cx="9907" cy="0"/>
              </a:xfrm>
              <a:prstGeom prst="line">
                <a:avLst/>
              </a:prstGeom>
              <a:ln w="12700">
                <a:solidFill>
                  <a:srgbClr val="5B7A79"/>
                </a:solidFill>
              </a:ln>
            </p:spPr>
            <p:style>
              <a:lnRef idx="1">
                <a:schemeClr val="accent1"/>
              </a:lnRef>
              <a:fillRef idx="0">
                <a:schemeClr val="accent1"/>
              </a:fillRef>
              <a:effectRef idx="0">
                <a:schemeClr val="accent1"/>
              </a:effectRef>
              <a:fontRef idx="minor">
                <a:schemeClr val="tx1"/>
              </a:fontRef>
            </p:style>
          </p:cxnSp>
        </p:grpSp>
        <p:sp>
          <p:nvSpPr>
            <p:cNvPr id="9" name="文本框 7"/>
            <p:cNvSpPr txBox="1">
              <a:spLocks noChangeArrowheads="1"/>
            </p:cNvSpPr>
            <p:nvPr/>
          </p:nvSpPr>
          <p:spPr bwMode="auto">
            <a:xfrm>
              <a:off x="4001" y="2680"/>
              <a:ext cx="12101" cy="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l" hangingPunct="0">
                <a:buFontTx/>
                <a:buNone/>
              </a:pPr>
              <a:r>
                <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能够对网店搭建进行整体策划，包括店铺主营商品类目选择、客户人群画像、网店风格定位、电商平台选择等。</a:t>
              </a:r>
            </a:p>
            <a:p>
              <a:pPr algn="l" hangingPunct="0">
                <a:buFontTx/>
                <a:buNone/>
              </a:pPr>
              <a:endPar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l" hangingPunct="0">
                <a:buFontTx/>
                <a:buNone/>
              </a:pPr>
              <a:r>
                <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能够搜集整理搭建网店的基本资料，并能在典型电商平台申请开设个人网店及熟悉网店的基本设置。</a:t>
              </a:r>
            </a:p>
            <a:p>
              <a:pPr algn="l" hangingPunct="0">
                <a:buFontTx/>
                <a:buNone/>
              </a:pPr>
              <a:endPar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l" hangingPunct="0">
                <a:buFontTx/>
                <a:buNone/>
              </a:pPr>
              <a:r>
                <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能够根据网店风格定位进行店铺装修，熟悉店标、店招、轮播广告等网店宣传资料的制作与上传。</a:t>
              </a:r>
            </a:p>
            <a:p>
              <a:pPr algn="l" hangingPunct="0">
                <a:buFontTx/>
                <a:buNone/>
              </a:pPr>
              <a:endPar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l" hangingPunct="0">
                <a:buFontTx/>
                <a:buNone/>
              </a:pPr>
              <a:r>
                <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熟悉商品拍摄、主辅图与详情页制作的基本方法，能发布商品，了解基本的网店营销手段，并能进行网店订单处理。</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2297112" y="2096420"/>
            <a:ext cx="7597775" cy="266516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2708275" y="2421255"/>
            <a:ext cx="7001510" cy="1631216"/>
          </a:xfrm>
          <a:prstGeom prst="rect">
            <a:avLst/>
          </a:prstGeom>
          <a:noFill/>
        </p:spPr>
        <p:txBody>
          <a:bodyPr wrap="square" rtlCol="0" anchor="t">
            <a:spAutoFit/>
          </a:bodyPr>
          <a:lstStyle/>
          <a:p>
            <a:pPr indent="508000" fontAlgn="auto">
              <a:lnSpc>
                <a:spcPct val="100000"/>
              </a:lnSpc>
              <a:extLst>
                <a:ext uri="{35155182-B16C-46BC-9424-99874614C6A1}">
                  <wpsdc:indentchars xmlns="" xmlns:wpsdc="http://www.wps.cn/officeDocument/2017/drawingmlCustomData"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消费者在网购时，对商品的了解主要来自商品图片和详情页文案。因此，要想让消费者知晓我们的店铺，并对我们的产品产生兴趣和信任，进而下单，做好网店的运营就显得至关重要。开店容易，维护难，一家淘宝店铺想要长久运营下去，就必须做好淘宝店铺日常的运营工作。</a:t>
            </a:r>
          </a:p>
        </p:txBody>
      </p:sp>
      <p:grpSp>
        <p:nvGrpSpPr>
          <p:cNvPr id="12" name="组合 11"/>
          <p:cNvGrpSpPr/>
          <p:nvPr/>
        </p:nvGrpSpPr>
        <p:grpSpPr>
          <a:xfrm>
            <a:off x="0" y="-26670"/>
            <a:ext cx="12204065" cy="904875"/>
            <a:chOff x="0" y="-42"/>
            <a:chExt cx="19219" cy="1425"/>
          </a:xfrm>
        </p:grpSpPr>
        <p:sp>
          <p:nvSpPr>
            <p:cNvPr id="10" name="矩形 9"/>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02" y="184"/>
              <a:ext cx="1304" cy="1199"/>
              <a:chOff x="756" y="1232"/>
              <a:chExt cx="1304" cy="1199"/>
            </a:xfrm>
          </p:grpSpPr>
          <p:sp>
            <p:nvSpPr>
              <p:cNvPr id="3" name="矩形 2"/>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任务描述</a:t>
              </a:r>
            </a:p>
          </p:txBody>
        </p:sp>
        <p:sp>
          <p:nvSpPr>
            <p:cNvPr id="9" name="矩形 8"/>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3657" y="76"/>
              <a:ext cx="5241"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012744" y="1492717"/>
            <a:ext cx="10140315" cy="2945933"/>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1343660" y="1783404"/>
            <a:ext cx="9533890" cy="2554545"/>
          </a:xfrm>
          <a:prstGeom prst="rect">
            <a:avLst/>
          </a:prstGeom>
          <a:noFill/>
        </p:spPr>
        <p:txBody>
          <a:bodyPr wrap="square" rtlCol="0" anchor="t">
            <a:spAutoFit/>
          </a:bodyPr>
          <a:lstStyle/>
          <a:p>
            <a:pPr indent="508000" fontAlgn="auto">
              <a:lnSpc>
                <a:spcPct val="100000"/>
              </a:lnSpc>
              <a:extLst>
                <a:ext uri="{35155182-B16C-46BC-9424-99874614C6A1}">
                  <wpsdc:indentchars xmlns="" xmlns:wpsdc="http://www.wps.cn/officeDocument/2017/drawingmlCustomData"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个人网店的运营主要包括商品拍摄、主辅图及详情页制作、商品的发布、营销推广和售后服务这些环节。</a:t>
            </a:r>
          </a:p>
          <a:p>
            <a:pPr indent="508000" fontAlgn="auto">
              <a:lnSpc>
                <a:spcPct val="100000"/>
              </a:lnSpc>
              <a:extLst>
                <a:ext uri="{35155182-B16C-46BC-9424-99874614C6A1}">
                  <wpsdc:indentchars xmlns="" xmlns:wpsdc="http://www.wps.cn/officeDocument/2017/drawingmlCustomData"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首先是拍摄商品图片，制作美观且有营销意味的主图、辅图，吸引消费者点击浏览商品页面。在详情页设计方面，将营销活动、产品卖点等文案融入其中，以更好地增强消费者信心，促进下单。然后，将准备好的图片和文字等资料，着手在平台上发布商品，一件一件地发布商品。完成商品发布后，即进入营销推广阶段，提高店铺的知名度，增加产品销售量。店铺进入正常的销售阶段，处理好订单，提高客户的体验感。</a:t>
            </a:r>
          </a:p>
        </p:txBody>
      </p:sp>
      <p:sp>
        <p:nvSpPr>
          <p:cNvPr id="25" name="文本框 24"/>
          <p:cNvSpPr txBox="1"/>
          <p:nvPr/>
        </p:nvSpPr>
        <p:spPr>
          <a:xfrm>
            <a:off x="5695323" y="5835440"/>
            <a:ext cx="163703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sz="1800" dirty="0">
                <a:sym typeface="+mn-lt"/>
              </a:rPr>
              <a:t>任务路线</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任务分析</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65861" y="5053573"/>
            <a:ext cx="11689488" cy="565785"/>
            <a:chOff x="264348" y="5044082"/>
            <a:chExt cx="11689488" cy="565785"/>
          </a:xfrm>
        </p:grpSpPr>
        <p:grpSp>
          <p:nvGrpSpPr>
            <p:cNvPr id="34" name="组合 33"/>
            <p:cNvGrpSpPr/>
            <p:nvPr/>
          </p:nvGrpSpPr>
          <p:grpSpPr>
            <a:xfrm>
              <a:off x="2199747" y="5044082"/>
              <a:ext cx="9754089" cy="565785"/>
              <a:chOff x="6846" y="2985"/>
              <a:chExt cx="13411" cy="891"/>
            </a:xfrm>
          </p:grpSpPr>
          <p:sp>
            <p:nvSpPr>
              <p:cNvPr id="16" name="任意多边形 6"/>
              <p:cNvSpPr/>
              <p:nvPr userDrawn="1"/>
            </p:nvSpPr>
            <p:spPr>
              <a:xfrm>
                <a:off x="6905" y="3032"/>
                <a:ext cx="2037"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17" name="标题 1"/>
              <p:cNvSpPr>
                <a:spLocks noGrp="1"/>
              </p:cNvSpPr>
              <p:nvPr/>
            </p:nvSpPr>
            <p:spPr>
              <a:xfrm>
                <a:off x="6846" y="3141"/>
                <a:ext cx="2166" cy="665"/>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cs typeface="Noto Sans S Chinese Medium" panose="020B0600000000000000" charset="-122"/>
                    <a:sym typeface="+mn-ea"/>
                  </a:rPr>
                  <a:t>主辅图制作</a:t>
                </a:r>
                <a:endParaRPr lang="zh-CN" altLang="en-US" sz="2000" b="0" kern="0" spc="100" dirty="0">
                  <a:solidFill>
                    <a:schemeClr val="bg1"/>
                  </a:solidFill>
                  <a:uFillTx/>
                  <a:cs typeface="Noto Sans S Chinese Medium" panose="020B0600000000000000" charset="-122"/>
                  <a:sym typeface="+mn-ea"/>
                </a:endParaRPr>
              </a:p>
            </p:txBody>
          </p:sp>
          <p:sp>
            <p:nvSpPr>
              <p:cNvPr id="31" name="任意多边形 6"/>
              <p:cNvSpPr/>
              <p:nvPr/>
            </p:nvSpPr>
            <p:spPr>
              <a:xfrm>
                <a:off x="12962" y="3003"/>
                <a:ext cx="1833"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3" name="任意多边形 6"/>
              <p:cNvSpPr/>
              <p:nvPr/>
            </p:nvSpPr>
            <p:spPr>
              <a:xfrm>
                <a:off x="15693" y="2985"/>
                <a:ext cx="1833"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4" name="任意多边形 6"/>
              <p:cNvSpPr/>
              <p:nvPr/>
            </p:nvSpPr>
            <p:spPr>
              <a:xfrm>
                <a:off x="18424" y="3003"/>
                <a:ext cx="1833"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gr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5344" y="5134252"/>
              <a:ext cx="704046" cy="440690"/>
            </a:xfrm>
            <a:prstGeom prst="rect">
              <a:avLst/>
            </a:prstGeom>
          </p:spPr>
        </p:pic>
        <p:grpSp>
          <p:nvGrpSpPr>
            <p:cNvPr id="24" name="组合 23"/>
            <p:cNvGrpSpPr/>
            <p:nvPr/>
          </p:nvGrpSpPr>
          <p:grpSpPr>
            <a:xfrm>
              <a:off x="4382434" y="5073292"/>
              <a:ext cx="1587012" cy="483870"/>
              <a:chOff x="1105" y="3208"/>
              <a:chExt cx="2404" cy="844"/>
            </a:xfrm>
          </p:grpSpPr>
          <p:sp>
            <p:nvSpPr>
              <p:cNvPr id="22" name="任意多边形 6"/>
              <p:cNvSpPr/>
              <p:nvPr userDrawn="1"/>
            </p:nvSpPr>
            <p:spPr>
              <a:xfrm>
                <a:off x="1105" y="3208"/>
                <a:ext cx="2386"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23" name="标题 1"/>
              <p:cNvSpPr>
                <a:spLocks noGrp="1"/>
              </p:cNvSpPr>
              <p:nvPr/>
            </p:nvSpPr>
            <p:spPr>
              <a:xfrm>
                <a:off x="1155" y="3295"/>
                <a:ext cx="2354"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cs typeface="Noto Sans S Chinese Medium" panose="020B0600000000000000" charset="-122"/>
                    <a:sym typeface="+mn-ea"/>
                  </a:rPr>
                  <a:t>详情页制作</a:t>
                </a:r>
                <a:endParaRPr lang="zh-CN" altLang="en-US" sz="2000" b="0" kern="0" spc="100" dirty="0">
                  <a:solidFill>
                    <a:schemeClr val="bg1"/>
                  </a:solidFill>
                  <a:uFillTx/>
                  <a:cs typeface="Noto Sans S Chinese Medium" panose="020B0600000000000000" charset="-122"/>
                  <a:sym typeface="+mn-ea"/>
                </a:endParaRPr>
              </a:p>
            </p:txBody>
          </p:sp>
        </p:grpSp>
        <p:grpSp>
          <p:nvGrpSpPr>
            <p:cNvPr id="27" name="组合 26"/>
            <p:cNvGrpSpPr/>
            <p:nvPr/>
          </p:nvGrpSpPr>
          <p:grpSpPr>
            <a:xfrm>
              <a:off x="264348" y="5090437"/>
              <a:ext cx="1379726" cy="483870"/>
              <a:chOff x="6732" y="3252"/>
              <a:chExt cx="2525" cy="844"/>
            </a:xfrm>
          </p:grpSpPr>
          <p:sp>
            <p:nvSpPr>
              <p:cNvPr id="28" name="任意多边形 6"/>
              <p:cNvSpPr/>
              <p:nvPr userDrawn="1"/>
            </p:nvSpPr>
            <p:spPr>
              <a:xfrm>
                <a:off x="6732" y="3252"/>
                <a:ext cx="2462"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29" name="标题 1"/>
              <p:cNvSpPr>
                <a:spLocks noGrp="1"/>
              </p:cNvSpPr>
              <p:nvPr/>
            </p:nvSpPr>
            <p:spPr>
              <a:xfrm>
                <a:off x="6795" y="3350"/>
                <a:ext cx="2462"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uFillTx/>
                    <a:cs typeface="Noto Sans S Chinese Medium" panose="020B0600000000000000" charset="-122"/>
                    <a:sym typeface="+mn-ea"/>
                  </a:rPr>
                  <a:t>商品拍摄</a:t>
                </a: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8391" y="5124727"/>
              <a:ext cx="704046" cy="440690"/>
            </a:xfrm>
            <a:prstGeom prst="rect">
              <a:avLst/>
            </a:prstGeom>
          </p:spPr>
        </p:pic>
      </p:grpSp>
      <p:sp>
        <p:nvSpPr>
          <p:cNvPr id="26" name="标题 1"/>
          <p:cNvSpPr>
            <a:spLocks noGrp="1"/>
          </p:cNvSpPr>
          <p:nvPr/>
        </p:nvSpPr>
        <p:spPr>
          <a:xfrm>
            <a:off x="6655021" y="5166963"/>
            <a:ext cx="1354664" cy="389848"/>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cs typeface="Noto Sans S Chinese Medium" panose="020B0600000000000000" charset="-122"/>
                <a:sym typeface="+mn-ea"/>
              </a:rPr>
              <a:t>商品发布</a:t>
            </a:r>
            <a:endParaRPr lang="zh-CN" altLang="en-US" sz="2000" b="0" kern="0" spc="100" dirty="0">
              <a:solidFill>
                <a:schemeClr val="bg1"/>
              </a:solidFill>
              <a:uFillTx/>
              <a:cs typeface="Noto Sans S Chinese Medium" panose="020B0600000000000000" charset="-122"/>
              <a:sym typeface="+mn-ea"/>
            </a:endParaRPr>
          </a:p>
        </p:txBody>
      </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1146" y="5133934"/>
            <a:ext cx="704046" cy="440690"/>
          </a:xfrm>
          <a:prstGeom prst="rect">
            <a:avLst/>
          </a:prstGeom>
        </p:spPr>
      </p:pic>
      <p:pic>
        <p:nvPicPr>
          <p:cNvPr id="45" name="图片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5050" y="5150472"/>
            <a:ext cx="704046" cy="440690"/>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67525" y="5141542"/>
            <a:ext cx="704046" cy="440690"/>
          </a:xfrm>
          <a:prstGeom prst="rect">
            <a:avLst/>
          </a:prstGeom>
        </p:spPr>
      </p:pic>
      <p:sp>
        <p:nvSpPr>
          <p:cNvPr id="47" name="标题 1"/>
          <p:cNvSpPr>
            <a:spLocks noGrp="1"/>
          </p:cNvSpPr>
          <p:nvPr/>
        </p:nvSpPr>
        <p:spPr>
          <a:xfrm>
            <a:off x="8590503" y="5141542"/>
            <a:ext cx="1354664" cy="389848"/>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cs typeface="Noto Sans S Chinese Medium" panose="020B0600000000000000" charset="-122"/>
                <a:sym typeface="+mn-ea"/>
              </a:rPr>
              <a:t>营销推广</a:t>
            </a:r>
            <a:endParaRPr lang="zh-CN" altLang="en-US" sz="2000" b="0" kern="0" spc="100" dirty="0">
              <a:solidFill>
                <a:schemeClr val="bg1"/>
              </a:solidFill>
              <a:uFillTx/>
              <a:cs typeface="Noto Sans S Chinese Medium" panose="020B0600000000000000" charset="-122"/>
              <a:sym typeface="+mn-ea"/>
            </a:endParaRPr>
          </a:p>
        </p:txBody>
      </p:sp>
      <p:sp>
        <p:nvSpPr>
          <p:cNvPr id="48" name="标题 1"/>
          <p:cNvSpPr>
            <a:spLocks noGrp="1"/>
          </p:cNvSpPr>
          <p:nvPr/>
        </p:nvSpPr>
        <p:spPr>
          <a:xfrm>
            <a:off x="10591070" y="5105522"/>
            <a:ext cx="1354664" cy="389848"/>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sz="2000" b="0" kern="0" spc="100" dirty="0">
                <a:solidFill>
                  <a:schemeClr val="bg1"/>
                </a:solidFill>
                <a:cs typeface="Noto Sans S Chinese Medium" panose="020B0600000000000000" charset="-122"/>
                <a:sym typeface="+mn-ea"/>
              </a:rPr>
              <a:t>订单处理</a:t>
            </a:r>
            <a:endParaRPr lang="zh-CN" altLang="en-US" sz="2000" b="0" kern="0" spc="100" dirty="0">
              <a:solidFill>
                <a:schemeClr val="bg1"/>
              </a:solidFill>
              <a:uFillTx/>
              <a:cs typeface="Noto Sans S Chinese Medium" panose="020B0600000000000000" charset="-122"/>
              <a:sym typeface="+mn-ea"/>
            </a:endParaRPr>
          </a:p>
        </p:txBody>
      </p:sp>
      <p:sp>
        <p:nvSpPr>
          <p:cNvPr id="49" name="文本框 48"/>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29957" y="1647931"/>
            <a:ext cx="9882505" cy="1323439"/>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t>（</a:t>
            </a:r>
            <a:r>
              <a:rPr lang="en-US" altLang="zh-CN" sz="2000" dirty="0"/>
              <a:t>1</a:t>
            </a:r>
            <a:r>
              <a:rPr lang="zh-CN" altLang="en-US" sz="2000" dirty="0"/>
              <a:t>）数码相机</a:t>
            </a:r>
          </a:p>
          <a:p>
            <a:pPr indent="508000" fontAlgn="auto">
              <a:extLst>
                <a:ext uri="{35155182-B16C-46BC-9424-99874614C6A1}">
                  <wpsdc:indentchars xmlns="" xmlns:wpsdc="http://www.wps.cn/officeDocument/2017/drawingmlCustomData" val="200" checksum="282533468"/>
                </a:ext>
              </a:extLst>
            </a:pPr>
            <a:r>
              <a:rPr lang="zh-CN" altLang="en-US" sz="2000" dirty="0"/>
              <a:t>数码相机是商品拍摄的必备工具，数码相机的性能直接影响商品的拍摄质量。高性能的数码相机拍摄出来的商品照片质量要明显优于低性能数码相机拍摄的照片。常见的数码相机类型及特点见表</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6" name="文本框 15"/>
          <p:cNvSpPr txBox="1"/>
          <p:nvPr/>
        </p:nvSpPr>
        <p:spPr>
          <a:xfrm>
            <a:off x="1149350" y="115570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1.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商品拍摄器材选择</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2280000" y="3033706"/>
            <a:ext cx="7738095" cy="3605319"/>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29957" y="1647931"/>
            <a:ext cx="9882505" cy="1015663"/>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t>（</a:t>
            </a:r>
            <a:r>
              <a:rPr lang="en-US" altLang="zh-CN" sz="2000" dirty="0"/>
              <a:t>2</a:t>
            </a:r>
            <a:r>
              <a:rPr lang="zh-CN" altLang="en-US" sz="2000" dirty="0"/>
              <a:t>）三脚架 三脚架的主要作用是稳定照相机，以达到某些摄影效果，如图 </a:t>
            </a:r>
            <a:r>
              <a:rPr lang="en-US" altLang="zh-CN" sz="2000" dirty="0"/>
              <a:t>1-42 </a:t>
            </a:r>
            <a:r>
              <a:rPr lang="zh-CN" altLang="en-US" sz="2000" dirty="0"/>
              <a:t>所示。最常见的 三脚架就是在长曝光中使用的三脚架，用户如果要拍摄夜景或者带涌动轨迹的图片，曝 光时间需要加长，这时数码相机不能抖动，就需要三脚架的帮助。</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6" name="文本框 15"/>
          <p:cNvSpPr txBox="1"/>
          <p:nvPr/>
        </p:nvSpPr>
        <p:spPr>
          <a:xfrm>
            <a:off x="1149350" y="115570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1.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商品拍摄器材选择</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4008000" y="2725930"/>
            <a:ext cx="3238095" cy="400000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29957" y="1647931"/>
            <a:ext cx="9882505" cy="1323439"/>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t>（</a:t>
            </a:r>
            <a:r>
              <a:rPr lang="en-US" altLang="zh-CN" sz="2000" dirty="0"/>
              <a:t>3</a:t>
            </a:r>
            <a:r>
              <a:rPr lang="zh-CN" altLang="en-US" sz="2000" dirty="0"/>
              <a:t>）摄影棚（台）</a:t>
            </a:r>
            <a:endParaRPr lang="en-US" altLang="zh-CN" sz="2000" dirty="0"/>
          </a:p>
          <a:p>
            <a:pPr indent="508000" fontAlgn="auto">
              <a:extLst>
                <a:ext uri="{35155182-B16C-46BC-9424-99874614C6A1}">
                  <wpsdc:indentchars xmlns="" xmlns:wpsdc="http://www.wps.cn/officeDocument/2017/drawingmlCustomData" val="200" checksum="282533468"/>
                </a:ext>
              </a:extLst>
            </a:pPr>
            <a:r>
              <a:rPr lang="zh-CN" altLang="en-US" sz="2000" dirty="0"/>
              <a:t>商品拍摄时，拍摄小件商品，光线均匀柔和，一般采用便捷式摄影棚；对于大件商品 或者模特的拍摄，使用静物台或者辅助物品，可配置复杂的布光方式，充分展现商品的 立体感</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6" name="文本框 15"/>
          <p:cNvSpPr txBox="1"/>
          <p:nvPr/>
        </p:nvSpPr>
        <p:spPr>
          <a:xfrm>
            <a:off x="1149350" y="115570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1.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商品拍摄器材选择</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2"/>
          <a:stretch>
            <a:fillRect/>
          </a:stretch>
        </p:blipFill>
        <p:spPr>
          <a:xfrm>
            <a:off x="4239047" y="3213000"/>
            <a:ext cx="3713905" cy="3381438"/>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29957" y="1647931"/>
            <a:ext cx="9882505" cy="1015663"/>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t>（</a:t>
            </a:r>
            <a:r>
              <a:rPr lang="en-US" altLang="zh-CN" sz="2000" dirty="0"/>
              <a:t>4</a:t>
            </a:r>
            <a:r>
              <a:rPr lang="zh-CN" altLang="en-US" sz="2000" dirty="0"/>
              <a:t>）灯光设备 拍照摄影是光与影的艺术。要想拍摄出效果好的商品照片，就必须有充足的灯光 设备。商品拍得是否还原真实，灯光是非常重要的，尤其是在室内或者是在摄影棚内 拍摄时。 </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6" name="文本框 15"/>
          <p:cNvSpPr txBox="1"/>
          <p:nvPr/>
        </p:nvSpPr>
        <p:spPr>
          <a:xfrm>
            <a:off x="1149350" y="115570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1.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商品拍摄器材选择</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rot="10800000" flipV="1">
            <a:off x="1225705" y="2818885"/>
            <a:ext cx="4283555" cy="3416320"/>
          </a:xfrm>
          <a:prstGeom prst="rect">
            <a:avLst/>
          </a:prstGeom>
          <a:noFill/>
        </p:spPr>
        <p:txBody>
          <a:bodyPr wrap="square">
            <a:spAutoFit/>
          </a:bodyPr>
          <a:lstStyle/>
          <a:p>
            <a:r>
              <a:rPr lang="zh-CN" altLang="en-US" dirty="0"/>
              <a:t>①闪光灯</a:t>
            </a:r>
            <a:endParaRPr lang="en-US" altLang="zh-CN" dirty="0"/>
          </a:p>
          <a:p>
            <a:r>
              <a:rPr lang="zh-CN" altLang="en-US" dirty="0"/>
              <a:t>闪光灯是摄影中最常用的灯光之一，主要分为机身闪光灯和独立式闪光 灯。数码单反相机都标配有一个闪光灯，其中带有外接设备专用插槽式接口的数码相机 还可配备机顶闪光灯。独立式闪光灯主要包括一体式影棚闪光灯和电源箱式闪光灯。一 体式影棚闪光灯对于初次接触灯光设置的摄影者来说是最适合的，能获得合适的散射 光，如图 </a:t>
            </a:r>
            <a:r>
              <a:rPr lang="en-US" altLang="zh-CN" dirty="0"/>
              <a:t>1-44 </a:t>
            </a:r>
            <a:r>
              <a:rPr lang="zh-CN" altLang="en-US" dirty="0"/>
              <a:t>所示。电源箱式闪光灯是由一个电源箱供电给插装在电源箱上的闪光灯 灯头。</a:t>
            </a:r>
          </a:p>
        </p:txBody>
      </p:sp>
      <p:pic>
        <p:nvPicPr>
          <p:cNvPr id="4" name="图片 3"/>
          <p:cNvPicPr>
            <a:picLocks noChangeAspect="1"/>
          </p:cNvPicPr>
          <p:nvPr/>
        </p:nvPicPr>
        <p:blipFill>
          <a:blip r:embed="rId2"/>
          <a:stretch>
            <a:fillRect/>
          </a:stretch>
        </p:blipFill>
        <p:spPr>
          <a:xfrm>
            <a:off x="6240000" y="2941188"/>
            <a:ext cx="3809524" cy="3038095"/>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29957" y="1647931"/>
            <a:ext cx="9882505" cy="1015663"/>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t>（</a:t>
            </a:r>
            <a:r>
              <a:rPr lang="en-US" altLang="zh-CN" sz="2000" dirty="0"/>
              <a:t>4</a:t>
            </a:r>
            <a:r>
              <a:rPr lang="zh-CN" altLang="en-US" sz="2000" dirty="0"/>
              <a:t>）灯光设备 拍照摄影是光与影的艺术。要想拍摄出效果好的商品照片，就必须有充足的灯光 设备。商品拍得是否还原真实，灯光是非常重要的，尤其是在室内或者是在摄影棚内 拍摄时。 </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6" name="文本框 15"/>
          <p:cNvSpPr txBox="1"/>
          <p:nvPr/>
        </p:nvSpPr>
        <p:spPr>
          <a:xfrm>
            <a:off x="1149350" y="115570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1.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商品拍摄器材选择</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rot="10800000" flipV="1">
            <a:off x="1416000" y="3317244"/>
            <a:ext cx="4283555" cy="1754326"/>
          </a:xfrm>
          <a:prstGeom prst="rect">
            <a:avLst/>
          </a:prstGeom>
          <a:noFill/>
        </p:spPr>
        <p:txBody>
          <a:bodyPr wrap="square">
            <a:spAutoFit/>
          </a:bodyPr>
          <a:lstStyle/>
          <a:p>
            <a:r>
              <a:rPr lang="zh-CN" altLang="en-US" dirty="0"/>
              <a:t>②反光板</a:t>
            </a:r>
            <a:endParaRPr lang="en-US" altLang="zh-CN" dirty="0"/>
          </a:p>
          <a:p>
            <a:r>
              <a:rPr lang="zh-CN" altLang="en-US" dirty="0"/>
              <a:t>反光板在外景拍摄中起辅助照明作用，有时也作主光用。不同的反光板 表面可以产生软、硬不同的光线。反光板作为拍摄中的辅助设备，它的常见程度不亚于 闪光灯。如</a:t>
            </a:r>
          </a:p>
        </p:txBody>
      </p:sp>
      <p:pic>
        <p:nvPicPr>
          <p:cNvPr id="3" name="图片 2"/>
          <p:cNvPicPr>
            <a:picLocks noChangeAspect="1"/>
          </p:cNvPicPr>
          <p:nvPr/>
        </p:nvPicPr>
        <p:blipFill>
          <a:blip r:embed="rId2"/>
          <a:stretch>
            <a:fillRect/>
          </a:stretch>
        </p:blipFill>
        <p:spPr>
          <a:xfrm>
            <a:off x="6672000" y="2997000"/>
            <a:ext cx="2897303" cy="2932043"/>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34975" y="1234440"/>
            <a:ext cx="4359910" cy="429895"/>
          </a:xfrm>
          <a:prstGeom prst="rect">
            <a:avLst/>
          </a:prstGeom>
          <a:noFill/>
        </p:spPr>
        <p:txBody>
          <a:bodyPr wrap="square" rtlCol="0">
            <a:spAutoFit/>
          </a:bodyPr>
          <a:lstStyle/>
          <a:p>
            <a:r>
              <a:rPr lang="en-US" altLang="zh-CN" sz="2200" b="1" kern="0" spc="300">
                <a:solidFill>
                  <a:srgbClr val="01786A"/>
                </a:solidFill>
                <a:latin typeface="微软雅黑" panose="020B0503020204020204" charset="-122"/>
                <a:ea typeface="微软雅黑" panose="020B0503020204020204" charset="-122"/>
                <a:cs typeface="微软雅黑" panose="020B0503020204020204" charset="-122"/>
                <a:sym typeface="+mn-ea"/>
              </a:rPr>
              <a:t>1.</a:t>
            </a:r>
            <a:r>
              <a:rPr sz="2200" b="1" kern="0" spc="300">
                <a:solidFill>
                  <a:srgbClr val="01786A"/>
                </a:solidFill>
                <a:latin typeface="微软雅黑" panose="020B0503020204020204" charset="-122"/>
                <a:ea typeface="微软雅黑" panose="020B0503020204020204" charset="-122"/>
                <a:cs typeface="微软雅黑" panose="020B0503020204020204" charset="-122"/>
                <a:sym typeface="+mn-ea"/>
              </a:rPr>
              <a:t>电子商务模式</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767715" y="1844675"/>
            <a:ext cx="10777855" cy="4707890"/>
          </a:xfrm>
          <a:prstGeom prst="rect">
            <a:avLst/>
          </a:prstGeom>
          <a:noFill/>
        </p:spPr>
        <p:txBody>
          <a:bodyPr wrap="square" rtlCol="0" anchor="t">
            <a:spAutoFit/>
          </a:bodyPr>
          <a:lstStyle/>
          <a:p>
            <a:pPr algn="l">
              <a:buClrTx/>
              <a:buSzTx/>
              <a:buNone/>
            </a:pPr>
            <a:r>
              <a:rPr lang="zh-CN" altLang="en-US" sz="2000" dirty="0"/>
              <a:t>（2）C2C 电子商务模式</a:t>
            </a:r>
          </a:p>
          <a:p>
            <a:pPr algn="l">
              <a:buClrTx/>
              <a:buSzTx/>
              <a:buNone/>
            </a:pPr>
            <a:r>
              <a:rPr lang="zh-CN" altLang="en-US" sz="2000" dirty="0"/>
              <a:t>     C2C（Consumer to Consumer）电子商务模式是指个人对个人之间的电子商务。C2C 模式属于最早期的电子商务模式，如淘宝的小店铺。</a:t>
            </a:r>
          </a:p>
          <a:p>
            <a:pPr algn="l">
              <a:buClrTx/>
              <a:buSzTx/>
              <a:buNone/>
            </a:pPr>
            <a:endParaRPr lang="zh-CN" altLang="en-US" sz="2000" dirty="0"/>
          </a:p>
          <a:p>
            <a:pPr algn="l">
              <a:buClrTx/>
              <a:buSzTx/>
              <a:buNone/>
            </a:pPr>
            <a:r>
              <a:rPr lang="zh-CN" altLang="en-US" sz="2000" dirty="0"/>
              <a:t>（3）B2C 电子商务模式</a:t>
            </a:r>
          </a:p>
          <a:p>
            <a:pPr algn="l">
              <a:buClrTx/>
              <a:buSzTx/>
              <a:buNone/>
            </a:pPr>
            <a:r>
              <a:rPr lang="zh-CN" altLang="en-US" sz="2000" dirty="0"/>
              <a:t>    B2C（Business to Consumer）是企业对个人的缩写，中文简称为“商对客”。这种形式的电子商务一般以网络零售业为主，主要借助于互联网开展在线销售活动。B2C 电子商务模式即企业通过互联网为消费者提供一个新型的购物环境——网上商店，消费者通过网络在网上购物、在网上支付。B2C 代表网站有京东、当当网、苏宁易购等。</a:t>
            </a:r>
          </a:p>
          <a:p>
            <a:pPr algn="l">
              <a:buClrTx/>
              <a:buSzTx/>
              <a:buNone/>
            </a:pPr>
            <a:endParaRPr lang="zh-CN" altLang="en-US" sz="2000" dirty="0"/>
          </a:p>
          <a:p>
            <a:pPr algn="l">
              <a:buClrTx/>
              <a:buSzTx/>
              <a:buNone/>
            </a:pPr>
            <a:r>
              <a:rPr lang="zh-CN" altLang="en-US" sz="2000" dirty="0"/>
              <a:t>（4）O2O 电子商务模式</a:t>
            </a:r>
          </a:p>
          <a:p>
            <a:pPr algn="l">
              <a:buClrTx/>
              <a:buSzTx/>
              <a:buNone/>
            </a:pPr>
            <a:r>
              <a:rPr lang="zh-CN" altLang="en-US" sz="2000" dirty="0"/>
              <a:t>O2O（Online To Offline）是线上交易到线下消费的缩写，O2O 电子商务模式分为线上交易到线下消费体验；线下营销到线上交易；线下营销到线上交易再到线下消费体验；线上交易或营销到线下消费体验再到线上消费体验四种模式。例如：保险直购 O2O，苏宁易购 O2O，大众点评 O2O 等。</a:t>
            </a:r>
          </a:p>
        </p:txBody>
      </p:sp>
      <p:sp>
        <p:nvSpPr>
          <p:cNvPr id="13" name="文本框 12"/>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020445" y="2009775"/>
            <a:ext cx="7832725" cy="1323439"/>
          </a:xfrm>
          <a:prstGeom prst="rect">
            <a:avLst/>
          </a:prstGeom>
          <a:noFill/>
        </p:spPr>
        <p:txBody>
          <a:bodyPr wrap="square" rtlCol="0" anchor="t">
            <a:spAutoFit/>
          </a:bodyPr>
          <a:lstStyle/>
          <a:p>
            <a:pPr indent="508000" fontAlgn="auto">
              <a:extLst>
                <a:ext uri="{35155182-B16C-46BC-9424-99874614C6A1}">
                  <wpsdc:indentchars xmlns="" xmlns:wpsdc="http://www.wps.cn/officeDocument/2017/drawingmlCustomData" val="200" checksum="282533468"/>
                </a:ext>
              </a:extLst>
            </a:pPr>
            <a:r>
              <a:rPr lang="zh-CN" altLang="en-US" sz="2000" dirty="0"/>
              <a:t>（</a:t>
            </a:r>
            <a:r>
              <a:rPr lang="en-US" altLang="zh-CN" sz="2000" dirty="0"/>
              <a:t>1</a:t>
            </a:r>
            <a:r>
              <a:rPr lang="zh-CN" altLang="en-US" sz="2000" dirty="0"/>
              <a:t>）布光</a:t>
            </a:r>
            <a:endParaRPr lang="en-US" altLang="zh-CN" sz="2000" dirty="0"/>
          </a:p>
          <a:p>
            <a:pPr indent="508000" fontAlgn="auto">
              <a:extLst>
                <a:ext uri="{35155182-B16C-46BC-9424-99874614C6A1}">
                  <wpsdc:indentchars xmlns="" xmlns:wpsdc="http://www.wps.cn/officeDocument/2017/drawingmlCustomData" val="200" checksum="282533468"/>
                </a:ext>
              </a:extLst>
            </a:pPr>
            <a:r>
              <a:rPr lang="zh-CN" altLang="en-US" sz="2000" dirty="0"/>
              <a:t>拍摄静止的物体是一种造型行为，布光是让塑造的形象更具有表现力的关键，使消 费者直观地看到商品的不同形态，由此联想到自己在享受商品时可能获得的感受。</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6" name="文本框 15"/>
          <p:cNvSpPr txBox="1"/>
          <p:nvPr/>
        </p:nvSpPr>
        <p:spPr>
          <a:xfrm>
            <a:off x="1149350" y="115570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2.</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商品拍摄技巧</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7" name="文本框 16"/>
          <p:cNvSpPr txBox="1"/>
          <p:nvPr/>
        </p:nvSpPr>
        <p:spPr>
          <a:xfrm rot="10800000" flipV="1">
            <a:off x="1020445" y="2421000"/>
            <a:ext cx="4283555" cy="1754326"/>
          </a:xfrm>
          <a:prstGeom prst="rect">
            <a:avLst/>
          </a:prstGeom>
          <a:noFill/>
        </p:spPr>
        <p:txBody>
          <a:bodyPr wrap="square">
            <a:spAutoFit/>
          </a:bodyPr>
          <a:lstStyle/>
          <a:p>
            <a:r>
              <a:rPr lang="zh-CN" altLang="en-US" dirty="0"/>
              <a:t>①正面两侧布光</a:t>
            </a:r>
            <a:endParaRPr lang="en-US" altLang="zh-CN" dirty="0"/>
          </a:p>
          <a:p>
            <a:r>
              <a:rPr lang="zh-CN" altLang="en-US" dirty="0"/>
              <a:t>正面两侧布光是指在被摄物体的前方采用一左一右成 </a:t>
            </a:r>
            <a:r>
              <a:rPr lang="en-US" altLang="zh-CN" dirty="0"/>
              <a:t>45°</a:t>
            </a:r>
            <a:r>
              <a:rPr lang="zh-CN" altLang="en-US" dirty="0"/>
              <a:t>角的位置 布光，如图 </a:t>
            </a:r>
            <a:r>
              <a:rPr lang="en-US" altLang="zh-CN" dirty="0"/>
              <a:t>1-46 </a:t>
            </a:r>
            <a:r>
              <a:rPr lang="zh-CN" altLang="en-US" dirty="0"/>
              <a:t>所示。这种布光方式的特点是正面投射出来的光线全面而均衡，商品表 现全面，不会有暗角，但缺乏立体感。</a:t>
            </a:r>
          </a:p>
        </p:txBody>
      </p:sp>
      <p:sp>
        <p:nvSpPr>
          <p:cNvPr id="18" name="文本框 17"/>
          <p:cNvSpPr txBox="1"/>
          <p:nvPr/>
        </p:nvSpPr>
        <p:spPr>
          <a:xfrm>
            <a:off x="1149350" y="115570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2.</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商品拍摄技巧</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5509260" y="1989000"/>
            <a:ext cx="4923809" cy="3600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5400000">
            <a:off x="523240" y="2117090"/>
            <a:ext cx="6857365" cy="2624455"/>
          </a:xfrm>
          <a:prstGeom prst="rect">
            <a:avLst/>
          </a:prstGeom>
          <a:solidFill>
            <a:srgbClr val="5B7A7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664200" y="2205355"/>
            <a:ext cx="4286885" cy="706755"/>
          </a:xfrm>
          <a:prstGeom prst="rect">
            <a:avLst/>
          </a:prstGeom>
          <a:noFill/>
        </p:spPr>
        <p:txBody>
          <a:bodyPr wrap="square" rtlCol="0">
            <a:spAutoFit/>
          </a:bodyPr>
          <a:lstStyle/>
          <a:p>
            <a:pPr algn="dist"/>
            <a:r>
              <a:rPr lang="zh-CN" altLang="en-US" sz="4000" b="1">
                <a:solidFill>
                  <a:srgbClr val="F65738"/>
                </a:solidFill>
                <a:latin typeface="微软雅黑" panose="020B0503020204020204" charset="-122"/>
                <a:ea typeface="微软雅黑" panose="020B0503020204020204" charset="-122"/>
                <a:cs typeface="微软雅黑" panose="020B0503020204020204" charset="-122"/>
              </a:rPr>
              <a:t>  个人网店的策划</a:t>
            </a:r>
          </a:p>
        </p:txBody>
      </p:sp>
      <p:grpSp>
        <p:nvGrpSpPr>
          <p:cNvPr id="16" name="组合 15"/>
          <p:cNvGrpSpPr/>
          <p:nvPr/>
        </p:nvGrpSpPr>
        <p:grpSpPr>
          <a:xfrm>
            <a:off x="6167755" y="3213100"/>
            <a:ext cx="4665980" cy="2676525"/>
            <a:chOff x="9713" y="5060"/>
            <a:chExt cx="7348" cy="4215"/>
          </a:xfrm>
        </p:grpSpPr>
        <p:sp>
          <p:nvSpPr>
            <p:cNvPr id="27" name="文本框 26"/>
            <p:cNvSpPr txBox="1"/>
            <p:nvPr/>
          </p:nvSpPr>
          <p:spPr>
            <a:xfrm>
              <a:off x="10054" y="5060"/>
              <a:ext cx="7007" cy="4215"/>
            </a:xfrm>
            <a:prstGeom prst="rect">
              <a:avLst/>
            </a:prstGeom>
            <a:noFill/>
          </p:spPr>
          <p:txBody>
            <a:bodyPr wrap="square" rtlCol="0">
              <a:spAutoFit/>
            </a:bodyPr>
            <a:lstStyle/>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任务描述</a:t>
              </a:r>
            </a:p>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任务分析</a:t>
              </a:r>
            </a:p>
            <a:p>
              <a:pPr algn="l" fontAlgn="auto">
                <a:lnSpc>
                  <a:spcPct val="150000"/>
                </a:lnSpc>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任务准备</a:t>
              </a:r>
            </a:p>
            <a:p>
              <a:pPr algn="l" fontAlgn="auto">
                <a:lnSpc>
                  <a:spcPct val="150000"/>
                </a:lnSpc>
                <a:buClrTx/>
                <a:buSzTx/>
                <a:buFontTx/>
              </a:pPr>
              <a:r>
                <a:rPr lang="zh-CN" altLang="en-US" sz="2800">
                  <a:solidFill>
                    <a:srgbClr val="5B7A79"/>
                  </a:solidFill>
                  <a:latin typeface="Arial" panose="020B0604020202020204" pitchFamily="34" charset="0"/>
                  <a:ea typeface="思源黑体 CN Normal" panose="020B0400000000000000" charset="-122"/>
                  <a:cs typeface="Arial" panose="020B0604020202020204" pitchFamily="34" charset="0"/>
                </a:rPr>
                <a:t>任务实施</a:t>
              </a:r>
            </a:p>
          </p:txBody>
        </p:sp>
        <p:sp>
          <p:nvSpPr>
            <p:cNvPr id="9" name="椭圆 8"/>
            <p:cNvSpPr/>
            <p:nvPr/>
          </p:nvSpPr>
          <p:spPr>
            <a:xfrm>
              <a:off x="9713" y="562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713" y="664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713" y="7668"/>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713" y="8575"/>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3792220" y="1772920"/>
            <a:ext cx="471805" cy="2306955"/>
          </a:xfrm>
          <a:prstGeom prst="rect">
            <a:avLst/>
          </a:prstGeom>
          <a:noFill/>
        </p:spPr>
        <p:txBody>
          <a:bodyPr wrap="square" rtlCol="0" anchor="t">
            <a:spAutoFit/>
          </a:bodyPr>
          <a:lstStyle/>
          <a:p>
            <a:pPr algn="dist"/>
            <a:r>
              <a:rPr lang="zh-CN" altLang="en-US" sz="4800" b="1">
                <a:solidFill>
                  <a:schemeClr val="bg1"/>
                </a:solidFill>
                <a:latin typeface="微软雅黑" panose="020B0503020204020204" charset="-122"/>
                <a:ea typeface="微软雅黑" panose="020B0503020204020204" charset="-122"/>
                <a:cs typeface="微软雅黑" panose="020B0503020204020204" charset="-122"/>
                <a:sym typeface="+mn-ea"/>
              </a:rPr>
              <a:t>任务1</a:t>
            </a:r>
          </a:p>
        </p:txBody>
      </p:sp>
      <p:grpSp>
        <p:nvGrpSpPr>
          <p:cNvPr id="11" name="组合 10"/>
          <p:cNvGrpSpPr/>
          <p:nvPr/>
        </p:nvGrpSpPr>
        <p:grpSpPr>
          <a:xfrm>
            <a:off x="3545840" y="1465580"/>
            <a:ext cx="1034415" cy="2755265"/>
            <a:chOff x="5584" y="2308"/>
            <a:chExt cx="1629" cy="4339"/>
          </a:xfrm>
        </p:grpSpPr>
        <p:cxnSp>
          <p:nvCxnSpPr>
            <p:cNvPr id="6" name="直接连接符 5"/>
            <p:cNvCxnSpPr/>
            <p:nvPr/>
          </p:nvCxnSpPr>
          <p:spPr>
            <a:xfrm flipH="1">
              <a:off x="5614" y="5967"/>
              <a:ext cx="6" cy="68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584" y="6647"/>
              <a:ext cx="60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543" y="2338"/>
              <a:ext cx="67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94" y="2308"/>
              <a:ext cx="0" cy="574"/>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7" name="文本框 16"/>
          <p:cNvSpPr txBox="1"/>
          <p:nvPr/>
        </p:nvSpPr>
        <p:spPr>
          <a:xfrm rot="10800000" flipV="1">
            <a:off x="965835" y="2551837"/>
            <a:ext cx="4488815" cy="1754326"/>
          </a:xfrm>
          <a:prstGeom prst="rect">
            <a:avLst/>
          </a:prstGeom>
          <a:noFill/>
        </p:spPr>
        <p:txBody>
          <a:bodyPr wrap="square">
            <a:spAutoFit/>
          </a:bodyPr>
          <a:lstStyle/>
          <a:p>
            <a:r>
              <a:rPr lang="zh-CN" altLang="en-US" dirty="0"/>
              <a:t>②前后交叉布光。</a:t>
            </a:r>
            <a:endParaRPr lang="en-US" altLang="zh-CN" dirty="0"/>
          </a:p>
          <a:p>
            <a:r>
              <a:rPr lang="zh-CN" altLang="en-US" dirty="0"/>
              <a:t>前后交叉布光是指在被摄物体的前方和后方各成 </a:t>
            </a:r>
            <a:r>
              <a:rPr lang="en-US" altLang="zh-CN" dirty="0"/>
              <a:t>45°</a:t>
            </a:r>
            <a:r>
              <a:rPr lang="zh-CN" altLang="en-US" dirty="0"/>
              <a:t>角的位置布光，形成对角线，后面的灯开全光作为主光打在被摄物体上，被摄物体前方的灯开 </a:t>
            </a:r>
            <a:r>
              <a:rPr lang="en-US" altLang="zh-CN" dirty="0"/>
              <a:t>1/2 </a:t>
            </a:r>
            <a:r>
              <a:rPr lang="zh-CN" altLang="en-US" dirty="0"/>
              <a:t>光作为辅光，前、后光形成夹光</a:t>
            </a:r>
          </a:p>
        </p:txBody>
      </p:sp>
      <p:sp>
        <p:nvSpPr>
          <p:cNvPr id="18" name="文本框 17"/>
          <p:cNvSpPr txBox="1"/>
          <p:nvPr/>
        </p:nvSpPr>
        <p:spPr>
          <a:xfrm>
            <a:off x="1149350" y="115570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2.</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商品拍摄技巧</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6219814" y="1989000"/>
            <a:ext cx="4904762" cy="3695238"/>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7" name="文本框 16"/>
          <p:cNvSpPr txBox="1"/>
          <p:nvPr/>
        </p:nvSpPr>
        <p:spPr>
          <a:xfrm rot="10800000" flipV="1">
            <a:off x="989610" y="2349000"/>
            <a:ext cx="4770165" cy="2308324"/>
          </a:xfrm>
          <a:prstGeom prst="rect">
            <a:avLst/>
          </a:prstGeom>
          <a:noFill/>
        </p:spPr>
        <p:txBody>
          <a:bodyPr wrap="square">
            <a:spAutoFit/>
          </a:bodyPr>
          <a:lstStyle/>
          <a:p>
            <a:r>
              <a:rPr lang="zh-CN" altLang="en-US" dirty="0"/>
              <a:t>③后方布光</a:t>
            </a:r>
            <a:endParaRPr lang="en-US" altLang="zh-CN" dirty="0"/>
          </a:p>
          <a:p>
            <a:r>
              <a:rPr lang="zh-CN" altLang="en-US" dirty="0"/>
              <a:t>后方布光是指在被摄物体的后方一左一右各成 </a:t>
            </a:r>
            <a:r>
              <a:rPr lang="en-US" altLang="zh-CN" dirty="0"/>
              <a:t>45°</a:t>
            </a:r>
            <a:r>
              <a:rPr lang="zh-CN" altLang="en-US" dirty="0"/>
              <a:t>角的位置布光，从背 后打光，与被摄物体构成一个三角形，如图 </a:t>
            </a:r>
            <a:r>
              <a:rPr lang="en-US" altLang="zh-CN" dirty="0"/>
              <a:t>1-48 </a:t>
            </a:r>
            <a:r>
              <a:rPr lang="zh-CN" altLang="en-US" dirty="0"/>
              <a:t>所示。这种布光方式使商品的正面没有 光线而产生大片的阴影，无法看出商品的全貌，因此，除拍摄通透性较强的商品外，不 要轻易尝试这种布光方式。</a:t>
            </a:r>
          </a:p>
        </p:txBody>
      </p:sp>
      <p:sp>
        <p:nvSpPr>
          <p:cNvPr id="18" name="文本框 17"/>
          <p:cNvSpPr txBox="1"/>
          <p:nvPr/>
        </p:nvSpPr>
        <p:spPr>
          <a:xfrm>
            <a:off x="1149350" y="115570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2.</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商品拍摄技巧</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6399844" y="1989000"/>
            <a:ext cx="4942857" cy="3704762"/>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7" name="文本框 16"/>
          <p:cNvSpPr txBox="1"/>
          <p:nvPr/>
        </p:nvSpPr>
        <p:spPr>
          <a:xfrm rot="10800000" flipV="1">
            <a:off x="989610" y="2487500"/>
            <a:ext cx="4770165" cy="2031325"/>
          </a:xfrm>
          <a:prstGeom prst="rect">
            <a:avLst/>
          </a:prstGeom>
          <a:noFill/>
        </p:spPr>
        <p:txBody>
          <a:bodyPr wrap="square">
            <a:spAutoFit/>
          </a:bodyPr>
          <a:lstStyle/>
          <a:p>
            <a:r>
              <a:rPr lang="zh-CN" altLang="en-US" dirty="0"/>
              <a:t>④顶部 </a:t>
            </a:r>
            <a:r>
              <a:rPr lang="en-US" altLang="zh-CN" dirty="0"/>
              <a:t>45°</a:t>
            </a:r>
            <a:r>
              <a:rPr lang="zh-CN" altLang="en-US" dirty="0"/>
              <a:t>角布光</a:t>
            </a:r>
            <a:endParaRPr lang="en-US" altLang="zh-CN" dirty="0"/>
          </a:p>
          <a:p>
            <a:r>
              <a:rPr lang="zh-CN" altLang="en-US" dirty="0"/>
              <a:t>顶部 </a:t>
            </a:r>
            <a:r>
              <a:rPr lang="en-US" altLang="zh-CN" dirty="0"/>
              <a:t>45°</a:t>
            </a:r>
            <a:r>
              <a:rPr lang="zh-CN" altLang="en-US" dirty="0"/>
              <a:t>角布光是指在被摄物体的上方采用一左一右成 </a:t>
            </a:r>
            <a:r>
              <a:rPr lang="en-US" altLang="zh-CN" dirty="0"/>
              <a:t>45°</a:t>
            </a:r>
            <a:r>
              <a:rPr lang="zh-CN" altLang="en-US" dirty="0"/>
              <a:t>角的 位置布光，光源与被摄物体呈倒三角形，如图 </a:t>
            </a:r>
            <a:r>
              <a:rPr lang="en-US" altLang="zh-CN" dirty="0"/>
              <a:t>1-49 </a:t>
            </a:r>
            <a:r>
              <a:rPr lang="zh-CN" altLang="en-US" dirty="0"/>
              <a:t>所示。这种布光方式使商品的顶部受 光，正面没有完全受光，适合拍摄外形扁平的小商品，不适合拍摄立体感较强且有一定 高度的商品。</a:t>
            </a:r>
          </a:p>
        </p:txBody>
      </p:sp>
      <p:sp>
        <p:nvSpPr>
          <p:cNvPr id="18" name="文本框 17"/>
          <p:cNvSpPr txBox="1"/>
          <p:nvPr/>
        </p:nvSpPr>
        <p:spPr>
          <a:xfrm>
            <a:off x="1149350" y="1155700"/>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2.</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商品拍摄技巧</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6096000" y="2277000"/>
            <a:ext cx="5790476" cy="3561905"/>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7" name="文本框 16"/>
          <p:cNvSpPr txBox="1"/>
          <p:nvPr/>
        </p:nvSpPr>
        <p:spPr>
          <a:xfrm rot="10800000" flipV="1">
            <a:off x="1317260" y="1871276"/>
            <a:ext cx="9360340" cy="1200329"/>
          </a:xfrm>
          <a:prstGeom prst="rect">
            <a:avLst/>
          </a:prstGeom>
          <a:noFill/>
        </p:spPr>
        <p:txBody>
          <a:bodyPr wrap="square">
            <a:spAutoFit/>
          </a:bodyPr>
          <a:lstStyle/>
          <a:p>
            <a:r>
              <a:rPr lang="zh-CN" altLang="en-US" dirty="0"/>
              <a:t>（</a:t>
            </a:r>
            <a:r>
              <a:rPr lang="en-US" altLang="zh-CN" dirty="0"/>
              <a:t>2</a:t>
            </a:r>
            <a:r>
              <a:rPr lang="zh-CN" altLang="en-US" dirty="0"/>
              <a:t>）构图</a:t>
            </a:r>
            <a:endParaRPr lang="en-US" altLang="zh-CN" dirty="0"/>
          </a:p>
          <a:p>
            <a:pPr indent="542925"/>
            <a:r>
              <a:rPr lang="zh-CN" altLang="en-US" dirty="0"/>
              <a:t>构图方式主要有三分法（九宫格）、均分法、三角形构图法、对角线构图法等。构图时要根据实际情况来灵活运用构图方法，可以是单一构图，也可以是多种构图的结合。 良好的构图方式会给消费者以美和专业的感受，以良好的视觉效果加深对商品的印象。</a:t>
            </a:r>
          </a:p>
        </p:txBody>
      </p:sp>
      <p:sp>
        <p:nvSpPr>
          <p:cNvPr id="14" name="文本框 13"/>
          <p:cNvSpPr txBox="1"/>
          <p:nvPr/>
        </p:nvSpPr>
        <p:spPr>
          <a:xfrm>
            <a:off x="1313510" y="1259135"/>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2.</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商品拍摄技巧</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7" name="文本框 16"/>
          <p:cNvSpPr txBox="1"/>
          <p:nvPr/>
        </p:nvSpPr>
        <p:spPr>
          <a:xfrm rot="10800000" flipV="1">
            <a:off x="1317260" y="1845000"/>
            <a:ext cx="9360340" cy="2308324"/>
          </a:xfrm>
          <a:prstGeom prst="rect">
            <a:avLst/>
          </a:prstGeom>
          <a:noFill/>
        </p:spPr>
        <p:txBody>
          <a:bodyPr wrap="square">
            <a:spAutoFit/>
          </a:bodyPr>
          <a:lstStyle/>
          <a:p>
            <a:r>
              <a:rPr lang="en-US" altLang="zh-CN" dirty="0"/>
              <a:t>        </a:t>
            </a:r>
            <a:r>
              <a:rPr lang="zh-CN" altLang="en-US" dirty="0"/>
              <a:t>撰写出合适的标题不仅能向买家介绍商品的特征、传达商品的有效信息，还能提升</a:t>
            </a:r>
          </a:p>
          <a:p>
            <a:r>
              <a:rPr lang="zh-CN" altLang="en-US" dirty="0"/>
              <a:t>商品搜索排名和浏览量，为此需要基于平台规则，不断优化关键词，进行标题选词。不</a:t>
            </a:r>
          </a:p>
          <a:p>
            <a:r>
              <a:rPr lang="zh-CN" altLang="en-US" dirty="0"/>
              <a:t>同平台对标题的字符限制有所不同。</a:t>
            </a:r>
          </a:p>
          <a:p>
            <a:pPr indent="447675"/>
            <a:r>
              <a:rPr lang="zh-CN" altLang="en-US" dirty="0"/>
              <a:t>在淘宝平台开店，应遵守平台对标题的要求：宝贝标题限定在 </a:t>
            </a:r>
            <a:r>
              <a:rPr lang="en-US" altLang="zh-CN" dirty="0"/>
              <a:t>30 </a:t>
            </a:r>
            <a:r>
              <a:rPr lang="zh-CN" altLang="en-US" dirty="0"/>
              <a:t>个汉字（</a:t>
            </a:r>
            <a:r>
              <a:rPr lang="en-US" altLang="zh-CN" dirty="0"/>
              <a:t>60 </a:t>
            </a:r>
            <a:r>
              <a:rPr lang="zh-CN" altLang="en-US" dirty="0"/>
              <a:t>个字符</a:t>
            </a:r>
          </a:p>
          <a:p>
            <a:r>
              <a:rPr lang="zh-CN" altLang="en-US" dirty="0"/>
              <a:t>以内），否则会影响发布；标题应尽量简单直接，能突出卖点，要让买家即使看一眼，也</a:t>
            </a:r>
          </a:p>
          <a:p>
            <a:r>
              <a:rPr lang="zh-CN" altLang="en-US" dirty="0"/>
              <a:t>能获晓商品的特点与用途；宝贝标题需要和当前商品的类目、属性保持一致，若出售的是</a:t>
            </a:r>
          </a:p>
          <a:p>
            <a:r>
              <a:rPr lang="zh-CN" altLang="en-US" dirty="0"/>
              <a:t>女装 </a:t>
            </a:r>
            <a:r>
              <a:rPr lang="en-US" altLang="zh-CN" dirty="0"/>
              <a:t>T </a:t>
            </a:r>
            <a:r>
              <a:rPr lang="zh-CN" altLang="en-US" dirty="0"/>
              <a:t>恤，则不能出现童装等非女装 </a:t>
            </a:r>
            <a:r>
              <a:rPr lang="en-US" altLang="zh-CN" dirty="0"/>
              <a:t>T </a:t>
            </a:r>
            <a:r>
              <a:rPr lang="zh-CN" altLang="en-US" dirty="0"/>
              <a:t>恤类关键词；商品标题中不允许出现半角符号“</a:t>
            </a:r>
            <a:r>
              <a:rPr lang="en-US" altLang="zh-CN" dirty="0"/>
              <a:t>&lt;&gt;”</a:t>
            </a:r>
          </a:p>
          <a:p>
            <a:r>
              <a:rPr lang="zh-CN" altLang="en-US" dirty="0"/>
              <a:t>与表情符号。</a:t>
            </a:r>
          </a:p>
        </p:txBody>
      </p:sp>
      <p:sp>
        <p:nvSpPr>
          <p:cNvPr id="13" name="文本框 12"/>
          <p:cNvSpPr txBox="1"/>
          <p:nvPr/>
        </p:nvSpPr>
        <p:spPr>
          <a:xfrm>
            <a:off x="1317260" y="1131569"/>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3.</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商品标题的撰写</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7" name="文本框 16"/>
          <p:cNvSpPr txBox="1"/>
          <p:nvPr/>
        </p:nvSpPr>
        <p:spPr>
          <a:xfrm rot="10800000" flipV="1">
            <a:off x="1343660" y="1922777"/>
            <a:ext cx="9360340" cy="2862322"/>
          </a:xfrm>
          <a:prstGeom prst="rect">
            <a:avLst/>
          </a:prstGeom>
          <a:noFill/>
        </p:spPr>
        <p:txBody>
          <a:bodyPr wrap="square">
            <a:spAutoFit/>
          </a:bodyPr>
          <a:lstStyle/>
          <a:p>
            <a:r>
              <a:rPr lang="en-US" altLang="zh-CN" dirty="0"/>
              <a:t>        </a:t>
            </a:r>
            <a:r>
              <a:rPr lang="zh-CN" altLang="en-US" dirty="0"/>
              <a:t>（</a:t>
            </a:r>
            <a:r>
              <a:rPr lang="en-US" altLang="zh-CN" dirty="0"/>
              <a:t>1</a:t>
            </a:r>
            <a:r>
              <a:rPr lang="zh-CN" altLang="en-US" dirty="0"/>
              <a:t>）规定 商品在淘宝上架后需要选择 </a:t>
            </a:r>
            <a:r>
              <a:rPr lang="en-US" altLang="zh-CN" dirty="0"/>
              <a:t>7 </a:t>
            </a:r>
            <a:r>
              <a:rPr lang="zh-CN" altLang="en-US" dirty="0"/>
              <a:t>天或 </a:t>
            </a:r>
            <a:r>
              <a:rPr lang="en-US" altLang="zh-CN" dirty="0"/>
              <a:t>14 </a:t>
            </a:r>
            <a:r>
              <a:rPr lang="zh-CN" altLang="en-US" dirty="0"/>
              <a:t>天的重复下架和上架周期，简单来说是指店 铺的商品在第一次上架出售后的 </a:t>
            </a:r>
            <a:r>
              <a:rPr lang="en-US" altLang="zh-CN" dirty="0"/>
              <a:t>7 </a:t>
            </a:r>
            <a:r>
              <a:rPr lang="zh-CN" altLang="en-US" dirty="0"/>
              <a:t>天或 </a:t>
            </a:r>
            <a:r>
              <a:rPr lang="en-US" altLang="zh-CN" dirty="0"/>
              <a:t>14 </a:t>
            </a:r>
            <a:r>
              <a:rPr lang="zh-CN" altLang="en-US" dirty="0"/>
              <a:t>天后有一个虚拟的下架然后自动上架的过程。 它只是虚拟下架，店铺的商品其实还在出售中，这跟实际下架商品是有区别的。 </a:t>
            </a:r>
            <a:endParaRPr lang="en-US" altLang="zh-CN" dirty="0"/>
          </a:p>
          <a:p>
            <a:pPr indent="542925"/>
            <a:r>
              <a:rPr lang="zh-CN" altLang="en-US" dirty="0"/>
              <a:t>（</a:t>
            </a:r>
            <a:r>
              <a:rPr lang="en-US" altLang="zh-CN" dirty="0"/>
              <a:t>2</a:t>
            </a:r>
            <a:r>
              <a:rPr lang="zh-CN" altLang="en-US" dirty="0"/>
              <a:t>）规则 越接近下架时间，商品排名越靠前，会得到更多的展现机会。 </a:t>
            </a:r>
            <a:endParaRPr lang="en-US" altLang="zh-CN" dirty="0"/>
          </a:p>
          <a:p>
            <a:pPr indent="542925"/>
            <a:r>
              <a:rPr lang="zh-CN" altLang="en-US" dirty="0"/>
              <a:t>（</a:t>
            </a:r>
            <a:r>
              <a:rPr lang="en-US" altLang="zh-CN" dirty="0"/>
              <a:t>3</a:t>
            </a:r>
            <a:r>
              <a:rPr lang="zh-CN" altLang="en-US" dirty="0"/>
              <a:t>）技巧 </a:t>
            </a:r>
            <a:endParaRPr lang="en-US" altLang="zh-CN" dirty="0"/>
          </a:p>
          <a:p>
            <a:pPr indent="714375"/>
            <a:r>
              <a:rPr lang="zh-CN" altLang="en-US" dirty="0"/>
              <a:t>①选择最短的上下架周期，得到更多浏览排名靠前的机会。 </a:t>
            </a:r>
            <a:endParaRPr lang="en-US" altLang="zh-CN" dirty="0"/>
          </a:p>
          <a:p>
            <a:pPr indent="714375"/>
            <a:r>
              <a:rPr lang="zh-CN" altLang="en-US" dirty="0"/>
              <a:t>②选择网购交易高峰期上架商品，这样虚拟下架时正好也在交易高峰期，商品排名 靠前更容易成交。 </a:t>
            </a:r>
            <a:endParaRPr lang="en-US" altLang="zh-CN" dirty="0"/>
          </a:p>
          <a:p>
            <a:pPr indent="714375"/>
            <a:r>
              <a:rPr lang="zh-CN" altLang="en-US" dirty="0"/>
              <a:t>③商品分批上架，建议将商品分成 </a:t>
            </a:r>
            <a:r>
              <a:rPr lang="en-US" altLang="zh-CN" dirty="0"/>
              <a:t>7 </a:t>
            </a:r>
            <a:r>
              <a:rPr lang="zh-CN" altLang="en-US" dirty="0"/>
              <a:t>天，在 </a:t>
            </a:r>
            <a:r>
              <a:rPr lang="en-US" altLang="zh-CN" dirty="0"/>
              <a:t>7 </a:t>
            </a:r>
            <a:r>
              <a:rPr lang="zh-CN" altLang="en-US" dirty="0"/>
              <a:t>天的不同时段内分批上架，以保证店铺 每天都有排名较靠前的商品。</a:t>
            </a:r>
          </a:p>
        </p:txBody>
      </p:sp>
      <p:sp>
        <p:nvSpPr>
          <p:cNvPr id="13" name="文本框 12"/>
          <p:cNvSpPr txBox="1"/>
          <p:nvPr/>
        </p:nvSpPr>
        <p:spPr>
          <a:xfrm>
            <a:off x="1317260" y="1131569"/>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4.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淘宝平台商品上下架</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7" name="文本框 16"/>
          <p:cNvSpPr txBox="1"/>
          <p:nvPr/>
        </p:nvSpPr>
        <p:spPr>
          <a:xfrm rot="10800000" flipV="1">
            <a:off x="1543050" y="1529739"/>
            <a:ext cx="9360340" cy="5078313"/>
          </a:xfrm>
          <a:prstGeom prst="rect">
            <a:avLst/>
          </a:prstGeom>
          <a:noFill/>
        </p:spPr>
        <p:txBody>
          <a:bodyPr wrap="square">
            <a:spAutoFit/>
          </a:bodyPr>
          <a:lstStyle/>
          <a:p>
            <a:pPr indent="447675"/>
            <a:r>
              <a:rPr lang="zh-CN" altLang="en-US" dirty="0"/>
              <a:t>营销推广是建立在互联网基础上，以营销型页面为载体发布产品信息，利用专业的 网络营销工具，开展一系列营销活动的新型营销方式。在竞争激烈的市场中，商品发布 上架后，开展适当的网店营销推广活动，才能提高店铺知名度和交易量。以下是几种常 见的营销推广方式。 </a:t>
            </a:r>
            <a:endParaRPr lang="en-US" altLang="zh-CN" dirty="0"/>
          </a:p>
          <a:p>
            <a:pPr indent="447675"/>
            <a:r>
              <a:rPr lang="zh-CN" altLang="en-US" dirty="0"/>
              <a:t>（</a:t>
            </a:r>
            <a:r>
              <a:rPr lang="en-US" altLang="zh-CN" dirty="0"/>
              <a:t>1</a:t>
            </a:r>
            <a:r>
              <a:rPr lang="zh-CN" altLang="en-US" dirty="0"/>
              <a:t>）平台活动 </a:t>
            </a:r>
            <a:endParaRPr lang="en-US" altLang="zh-CN" dirty="0"/>
          </a:p>
          <a:p>
            <a:pPr indent="447675"/>
            <a:r>
              <a:rPr lang="zh-CN" altLang="en-US" dirty="0"/>
              <a:t>电商平台本身会提供许多帮助卖家进行营销的增值服务。例如，淘宝网提供了直通 车、淘宝客、钻石展位、淘宝旺铺、抵价券等营销服务。但是，这些增值服务都是付费 的，且具有一定的门槛，因此，并不建议从未开过网店的新手在刚开通网店的时候就花 </a:t>
            </a:r>
            <a:r>
              <a:rPr lang="en-US" altLang="zh-CN" dirty="0"/>
              <a:t>40 </a:t>
            </a:r>
            <a:r>
              <a:rPr lang="zh-CN" altLang="en-US" dirty="0"/>
              <a:t>信息技术（拓展模块）</a:t>
            </a:r>
            <a:r>
              <a:rPr lang="en-US" altLang="zh-CN" dirty="0"/>
              <a:t>——</a:t>
            </a:r>
            <a:r>
              <a:rPr lang="zh-CN" altLang="en-US" dirty="0"/>
              <a:t>个人网店开设 钱使用这些增值服务。作为新店，我们可以参加一部分门槛较低的平台的跨店促销，如 最常见的跨店满减、赠券。我们还可以利用平台规则，优化推广商品的标题，提高商品 展现的概率。 </a:t>
            </a:r>
            <a:endParaRPr lang="en-US" altLang="zh-CN" dirty="0"/>
          </a:p>
          <a:p>
            <a:pPr indent="447675"/>
            <a:r>
              <a:rPr lang="zh-CN" altLang="en-US" dirty="0"/>
              <a:t>（</a:t>
            </a:r>
            <a:r>
              <a:rPr lang="en-US" altLang="zh-CN" dirty="0"/>
              <a:t>2</a:t>
            </a:r>
            <a:r>
              <a:rPr lang="zh-CN" altLang="en-US" dirty="0"/>
              <a:t>）店铺活动 </a:t>
            </a:r>
            <a:endParaRPr lang="en-US" altLang="zh-CN" dirty="0"/>
          </a:p>
          <a:p>
            <a:pPr indent="447675"/>
            <a:r>
              <a:rPr lang="zh-CN" altLang="en-US" dirty="0"/>
              <a:t>店铺比较常见的营销活动有店铺优惠券、满立减、店铺红包、搭配套餐、会员促销、 秒杀、买二送一等，卖家可以根据需要选择营销方式。 </a:t>
            </a:r>
            <a:endParaRPr lang="en-US" altLang="zh-CN" dirty="0"/>
          </a:p>
          <a:p>
            <a:pPr indent="447675"/>
            <a:r>
              <a:rPr lang="zh-CN" altLang="en-US" dirty="0"/>
              <a:t>（</a:t>
            </a:r>
            <a:r>
              <a:rPr lang="en-US" altLang="zh-CN" dirty="0"/>
              <a:t>3</a:t>
            </a:r>
            <a:r>
              <a:rPr lang="zh-CN" altLang="en-US" dirty="0"/>
              <a:t>）新媒体营销推广 </a:t>
            </a:r>
            <a:endParaRPr lang="en-US" altLang="zh-CN" dirty="0"/>
          </a:p>
          <a:p>
            <a:pPr indent="447675"/>
            <a:r>
              <a:rPr lang="zh-CN" altLang="en-US" dirty="0"/>
              <a:t>目前，新媒体营销方式有各种平台的直播带货、抖音短视频、快手小视频、火山小 视频等推广方式。这类新媒体的受众与网购群体比较吻合，消费者接受程度较高，是个 人卖家常用的营销手段。此外，还有社群营销、朋友圈营销等多种营销方式。</a:t>
            </a:r>
          </a:p>
        </p:txBody>
      </p:sp>
      <p:sp>
        <p:nvSpPr>
          <p:cNvPr id="13" name="文本框 12"/>
          <p:cNvSpPr txBox="1"/>
          <p:nvPr/>
        </p:nvSpPr>
        <p:spPr>
          <a:xfrm>
            <a:off x="1317260" y="1131569"/>
            <a:ext cx="4359910" cy="429895"/>
          </a:xfrm>
          <a:prstGeom prst="rect">
            <a:avLst/>
          </a:prstGeom>
          <a:noFill/>
        </p:spPr>
        <p:txBody>
          <a:bodyPr wrap="square" rtlCol="0">
            <a:spAutoFit/>
          </a:bodyPr>
          <a:lstStyle/>
          <a:p>
            <a:r>
              <a:rPr lang="en-US" altLang="zh-CN"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5. </a:t>
            </a:r>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营销推广</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商品拍摄</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20" name="文本框 19"/>
          <p:cNvSpPr txBox="1"/>
          <p:nvPr/>
        </p:nvSpPr>
        <p:spPr>
          <a:xfrm>
            <a:off x="1308823" y="1877814"/>
            <a:ext cx="9827177" cy="646331"/>
          </a:xfrm>
          <a:prstGeom prst="rect">
            <a:avLst/>
          </a:prstGeom>
          <a:noFill/>
        </p:spPr>
        <p:txBody>
          <a:bodyPr wrap="square">
            <a:spAutoFit/>
          </a:bodyPr>
          <a:lstStyle/>
          <a:p>
            <a:r>
              <a:rPr lang="zh-CN" altLang="en-US" dirty="0"/>
              <a:t>         在组织团队成员准备好商品拍摄器材，并且熟悉了器材的功能特性和拍摄技巧等方 面之后，现在着手拍摄网店销售的产品实物。</a:t>
            </a:r>
          </a:p>
        </p:txBody>
      </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9" name="文本框 18"/>
          <p:cNvSpPr txBox="1"/>
          <p:nvPr/>
        </p:nvSpPr>
        <p:spPr>
          <a:xfrm>
            <a:off x="1651635" y="2566277"/>
            <a:ext cx="6072181" cy="369332"/>
          </a:xfrm>
          <a:prstGeom prst="rect">
            <a:avLst/>
          </a:prstGeom>
          <a:noFill/>
        </p:spPr>
        <p:txBody>
          <a:bodyPr wrap="square">
            <a:spAutoFit/>
          </a:bodyPr>
          <a:lstStyle/>
          <a:p>
            <a:r>
              <a:rPr lang="zh-CN" altLang="en-US" dirty="0"/>
              <a:t>（</a:t>
            </a:r>
            <a:r>
              <a:rPr lang="en-US" altLang="zh-CN" dirty="0"/>
              <a:t>1</a:t>
            </a:r>
            <a:r>
              <a:rPr lang="zh-CN" altLang="en-US" dirty="0"/>
              <a:t>）撰写拍摄脚本 根据商品自身特点，编制拍摄脚本</a:t>
            </a:r>
          </a:p>
        </p:txBody>
      </p:sp>
      <p:pic>
        <p:nvPicPr>
          <p:cNvPr id="4" name="图片 3"/>
          <p:cNvPicPr>
            <a:picLocks noChangeAspect="1"/>
          </p:cNvPicPr>
          <p:nvPr/>
        </p:nvPicPr>
        <p:blipFill>
          <a:blip r:embed="rId2"/>
          <a:stretch>
            <a:fillRect/>
          </a:stretch>
        </p:blipFill>
        <p:spPr>
          <a:xfrm>
            <a:off x="2383143" y="2977741"/>
            <a:ext cx="7425714" cy="3509049"/>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商品拍摄</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1913252" y="1773000"/>
            <a:ext cx="6696000" cy="646331"/>
          </a:xfrm>
          <a:prstGeom prst="rect">
            <a:avLst/>
          </a:prstGeom>
          <a:noFill/>
        </p:spPr>
        <p:txBody>
          <a:bodyPr wrap="square">
            <a:spAutoFit/>
          </a:bodyPr>
          <a:lstStyle/>
          <a:p>
            <a:r>
              <a:rPr lang="zh-CN" altLang="en-US" dirty="0"/>
              <a:t>（</a:t>
            </a:r>
            <a:r>
              <a:rPr lang="en-US" altLang="zh-CN" dirty="0"/>
              <a:t>2</a:t>
            </a:r>
            <a:r>
              <a:rPr lang="zh-CN" altLang="en-US" dirty="0"/>
              <a:t>）准备器材 调整机位和参数并进行多次试拍。 </a:t>
            </a:r>
            <a:endParaRPr lang="en-US" altLang="zh-CN" dirty="0"/>
          </a:p>
          <a:p>
            <a:r>
              <a:rPr lang="zh-CN" altLang="en-US" dirty="0"/>
              <a:t>（</a:t>
            </a:r>
            <a:r>
              <a:rPr lang="en-US" altLang="zh-CN" dirty="0"/>
              <a:t>3</a:t>
            </a:r>
            <a:r>
              <a:rPr lang="zh-CN" altLang="en-US" dirty="0"/>
              <a:t>）选择最佳照片 提供部分样图造型供商品拍照参考</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3665" y="4685270"/>
            <a:ext cx="2880000" cy="1920000"/>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6883" y="2615890"/>
            <a:ext cx="2880000" cy="192000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9366" y="2615890"/>
            <a:ext cx="2880000" cy="1920000"/>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40000" y="2637000"/>
            <a:ext cx="2880000" cy="1920000"/>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36939" y="4693684"/>
            <a:ext cx="2880000" cy="1920000"/>
          </a:xfrm>
          <a:prstGeom prst="rect">
            <a:avLst/>
          </a:prstGeom>
        </p:spPr>
      </p:pic>
      <p:pic>
        <p:nvPicPr>
          <p:cNvPr id="22" name="图片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85338" y="4685270"/>
            <a:ext cx="2880000" cy="192000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主辅图制作</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2</a:t>
              </a:r>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1895580" y="2220595"/>
            <a:ext cx="8790748" cy="1200329"/>
          </a:xfrm>
          <a:prstGeom prst="rect">
            <a:avLst/>
          </a:prstGeom>
          <a:noFill/>
        </p:spPr>
        <p:txBody>
          <a:bodyPr wrap="square">
            <a:spAutoFit/>
          </a:bodyPr>
          <a:lstStyle/>
          <a:p>
            <a:r>
              <a:rPr lang="zh-CN" altLang="en-US" dirty="0"/>
              <a:t>         商品主辅图是商品主图和商品辅图的简称，主图是买家在淘宝网上搜索欲购买商品 时首先看到的图片，可突显商品整体外观，传达促销活动和优惠信息等内容；辅图是对商 品外观细节或功能特点的补充，旨在以言简意赅的方式快速吸引买家，满足买家的需求。 制作主辅图的工具主要有 </a:t>
            </a:r>
            <a:r>
              <a:rPr lang="en-US" altLang="zh-CN" dirty="0" err="1"/>
              <a:t>PhotoShop</a:t>
            </a:r>
            <a:r>
              <a:rPr lang="zh-CN" altLang="en-US" dirty="0"/>
              <a:t>、美图秀秀等工具软件。</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2338070" y="2275840"/>
            <a:ext cx="8942705" cy="127508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2708275" y="2421255"/>
            <a:ext cx="8359140" cy="1014730"/>
          </a:xfrm>
          <a:prstGeom prst="rect">
            <a:avLst/>
          </a:prstGeom>
          <a:noFill/>
        </p:spPr>
        <p:txBody>
          <a:bodyPr wrap="square" rtlCol="0" anchor="t">
            <a:spAutoFit/>
          </a:bodyPr>
          <a:lstStyle/>
          <a:p>
            <a:pPr indent="508000" fontAlgn="auto">
              <a:lnSpc>
                <a:spcPct val="100000"/>
              </a:lnSpc>
              <a:extLst>
                <a:ext uri="{35155182-B16C-46BC-9424-99874614C6A1}">
                  <wpsdc:indentchars xmlns="" xmlns:wpsdc="http://www.wps.cn/officeDocument/2017/drawingmlCustomData" val="200" checksum="282533468"/>
                </a:ext>
              </a:extLst>
            </a:pPr>
            <a:r>
              <a:rPr lang="zh-CN" altLang="en-US" sz="2000" kern="0">
                <a:solidFill>
                  <a:schemeClr val="bg1"/>
                </a:solidFill>
                <a:latin typeface="微软雅黑" panose="020B0503020204020204" charset="-122"/>
                <a:ea typeface="微软雅黑" panose="020B0503020204020204" charset="-122"/>
                <a:cs typeface="微软雅黑" panose="020B0503020204020204" charset="-122"/>
              </a:rPr>
              <a:t>小小主持网店的策划工作，带领团队成员共同讨论几个关键点：“还有细分市场吗？开一个什么样的店铺？在哪里开网店呢？卖什么？卖给谁？需要多少成本呢？”小小团队聚焦了讨论结果，并着手付诸行动。</a:t>
            </a:r>
          </a:p>
        </p:txBody>
      </p:sp>
      <p:grpSp>
        <p:nvGrpSpPr>
          <p:cNvPr id="12" name="组合 11"/>
          <p:cNvGrpSpPr/>
          <p:nvPr/>
        </p:nvGrpSpPr>
        <p:grpSpPr>
          <a:xfrm>
            <a:off x="0" y="-26670"/>
            <a:ext cx="12204065" cy="904875"/>
            <a:chOff x="0" y="-42"/>
            <a:chExt cx="19219" cy="1425"/>
          </a:xfrm>
        </p:grpSpPr>
        <p:sp>
          <p:nvSpPr>
            <p:cNvPr id="10" name="矩形 9"/>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02" y="184"/>
              <a:ext cx="1304" cy="1199"/>
              <a:chOff x="756" y="1232"/>
              <a:chExt cx="1304" cy="1199"/>
            </a:xfrm>
          </p:grpSpPr>
          <p:sp>
            <p:nvSpPr>
              <p:cNvPr id="3" name="矩形 2"/>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任务描述</a:t>
              </a:r>
            </a:p>
          </p:txBody>
        </p:sp>
        <p:sp>
          <p:nvSpPr>
            <p:cNvPr id="9" name="矩形 8"/>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4022" y="71"/>
              <a:ext cx="5178" cy="725"/>
            </a:xfrm>
            <a:prstGeom prst="rect">
              <a:avLst/>
            </a:prstGeom>
            <a:noFill/>
          </p:spPr>
          <p:txBody>
            <a:bodyPr wrap="none" rtlCol="0" anchor="t">
              <a:spAutoFit/>
            </a:bodyPr>
            <a:lstStyle/>
            <a:p>
              <a:pPr algn="l"/>
              <a:r>
                <a:rPr lang="zh-CN" altLang="en-US" sz="2400" b="1">
                  <a:solidFill>
                    <a:srgbClr val="FFFF00"/>
                  </a:solidFill>
                  <a:sym typeface="+mn-ea"/>
                </a:rPr>
                <a:t>任务1   个人网店的策划</a:t>
              </a:r>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主辅图制作</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2</a:t>
              </a:r>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6346890" y="1817089"/>
            <a:ext cx="5544000" cy="4524315"/>
          </a:xfrm>
          <a:prstGeom prst="rect">
            <a:avLst/>
          </a:prstGeom>
          <a:noFill/>
        </p:spPr>
        <p:txBody>
          <a:bodyPr wrap="square">
            <a:spAutoFit/>
          </a:bodyPr>
          <a:lstStyle/>
          <a:p>
            <a:r>
              <a:rPr lang="zh-CN" altLang="en-US" dirty="0"/>
              <a:t>（</a:t>
            </a:r>
            <a:r>
              <a:rPr lang="en-US" altLang="zh-CN" dirty="0"/>
              <a:t>1</a:t>
            </a:r>
            <a:r>
              <a:rPr lang="zh-CN" altLang="en-US" dirty="0"/>
              <a:t>）主图的制作 </a:t>
            </a:r>
            <a:endParaRPr lang="en-US" altLang="zh-CN" dirty="0"/>
          </a:p>
          <a:p>
            <a:r>
              <a:rPr lang="zh-CN" altLang="en-US" dirty="0"/>
              <a:t>主图制作有一定的要求，这里提供彩色铅笔主图的制作样图</a:t>
            </a:r>
            <a:endParaRPr lang="en-US" altLang="zh-CN" dirty="0"/>
          </a:p>
          <a:p>
            <a:r>
              <a:rPr lang="zh-CN" altLang="en-US" dirty="0"/>
              <a:t>①打开主图图片，在 </a:t>
            </a:r>
            <a:r>
              <a:rPr lang="en-US" altLang="zh-CN" dirty="0" err="1"/>
              <a:t>PhotoShop</a:t>
            </a:r>
            <a:r>
              <a:rPr lang="en-US" altLang="zh-CN" dirty="0"/>
              <a:t> </a:t>
            </a:r>
            <a:r>
              <a:rPr lang="zh-CN" altLang="en-US" dirty="0"/>
              <a:t>中可以选用套索、快速选择、魔术棒、色彩范围等工 具，在美图秀秀中可以选用自动抠图、手动抠图、形状抠图等工具，去掉不必要的背景， 只保留商品主体。 </a:t>
            </a:r>
            <a:endParaRPr lang="en-US" altLang="zh-CN" dirty="0"/>
          </a:p>
          <a:p>
            <a:r>
              <a:rPr lang="zh-CN" altLang="en-US" dirty="0"/>
              <a:t>②整体布局：等比例改变商品图的大小，让它占画面的左 </a:t>
            </a:r>
            <a:r>
              <a:rPr lang="en-US" altLang="zh-CN" dirty="0"/>
              <a:t>3/4 </a:t>
            </a:r>
            <a:r>
              <a:rPr lang="zh-CN" altLang="en-US" dirty="0"/>
              <a:t>区域，文字和底纹占右 </a:t>
            </a:r>
            <a:r>
              <a:rPr lang="en-US" altLang="zh-CN" dirty="0"/>
              <a:t>1/4 </a:t>
            </a:r>
            <a:r>
              <a:rPr lang="zh-CN" altLang="en-US" dirty="0"/>
              <a:t>区域和下边部分区域，既要突出商品的外观，又要给文字描述留够一定的空间。 </a:t>
            </a:r>
            <a:endParaRPr lang="en-US" altLang="zh-CN" dirty="0"/>
          </a:p>
          <a:p>
            <a:r>
              <a:rPr lang="zh-CN" altLang="en-US" dirty="0"/>
              <a:t>③店标：将准备好的店标插入图片的左上角位置，从而起到宣传店铺的作用。 </a:t>
            </a:r>
            <a:endParaRPr lang="en-US" altLang="zh-CN" dirty="0"/>
          </a:p>
          <a:p>
            <a:r>
              <a:rPr lang="zh-CN" altLang="en-US" dirty="0"/>
              <a:t>④促销活动：插入一个红色矩形底纹，输入文字“买 </a:t>
            </a:r>
            <a:r>
              <a:rPr lang="en-US" altLang="zh-CN" dirty="0"/>
              <a:t>2 </a:t>
            </a:r>
            <a:r>
              <a:rPr lang="zh-CN" altLang="en-US" dirty="0"/>
              <a:t>桶 送商务笔记本”，颜色为金 黄色，突显喜庆的氛围。 </a:t>
            </a:r>
            <a:endParaRPr lang="en-US" altLang="zh-CN"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6887" y="1845000"/>
            <a:ext cx="4468495" cy="4468495"/>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主辅图制作</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2</a:t>
              </a:r>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6168000" y="1789180"/>
            <a:ext cx="5544000" cy="4801314"/>
          </a:xfrm>
          <a:prstGeom prst="rect">
            <a:avLst/>
          </a:prstGeom>
          <a:noFill/>
        </p:spPr>
        <p:txBody>
          <a:bodyPr wrap="square">
            <a:spAutoFit/>
          </a:bodyPr>
          <a:lstStyle/>
          <a:p>
            <a:r>
              <a:rPr lang="zh-CN" altLang="en-US" dirty="0"/>
              <a:t>（</a:t>
            </a:r>
            <a:r>
              <a:rPr lang="en-US" altLang="zh-CN" dirty="0"/>
              <a:t>1</a:t>
            </a:r>
            <a:r>
              <a:rPr lang="zh-CN" altLang="en-US" dirty="0"/>
              <a:t>）主图的制作 </a:t>
            </a:r>
            <a:endParaRPr lang="en-US" altLang="zh-CN" dirty="0"/>
          </a:p>
          <a:p>
            <a:r>
              <a:rPr lang="zh-CN" altLang="en-US" dirty="0"/>
              <a:t>⑤活动时限：插入一个红色矩形底纹，下边缘调整为卷轴效果，同样输入金黄色文字 “限时狂欢购”，与促销活动内容相互呼应。 </a:t>
            </a:r>
            <a:endParaRPr lang="en-US" altLang="zh-CN" dirty="0"/>
          </a:p>
          <a:p>
            <a:r>
              <a:rPr lang="zh-CN" altLang="en-US" dirty="0"/>
              <a:t>⑥规格与销售策略：插入一个淡色矩形底纹，分别输入红色文字“</a:t>
            </a:r>
            <a:r>
              <a:rPr lang="en-US" altLang="zh-CN" dirty="0"/>
              <a:t>24 </a:t>
            </a:r>
            <a:r>
              <a:rPr lang="zh-CN" altLang="en-US" dirty="0"/>
              <a:t>支 </a:t>
            </a:r>
            <a:r>
              <a:rPr lang="en-US" altLang="zh-CN" dirty="0"/>
              <a:t>/ </a:t>
            </a:r>
            <a:r>
              <a:rPr lang="zh-CN" altLang="en-US" dirty="0"/>
              <a:t>桶”“包 邮”“咨询客服领好礼”，调整为上下排列。适当调整文字“包邮”和“咨询客服领好礼” 的大小，做到与上面文字“</a:t>
            </a:r>
            <a:r>
              <a:rPr lang="en-US" altLang="zh-CN" dirty="0"/>
              <a:t>24 </a:t>
            </a:r>
            <a:r>
              <a:rPr lang="zh-CN" altLang="en-US" dirty="0"/>
              <a:t>支 </a:t>
            </a:r>
            <a:r>
              <a:rPr lang="en-US" altLang="zh-CN" dirty="0"/>
              <a:t>/ </a:t>
            </a:r>
            <a:r>
              <a:rPr lang="zh-CN" altLang="en-US" dirty="0"/>
              <a:t>桶”同宽，以保持视觉上的协调性，同时也突出了包邮 策略的重要性。</a:t>
            </a:r>
            <a:endParaRPr lang="en-US" altLang="zh-CN" dirty="0"/>
          </a:p>
          <a:p>
            <a:r>
              <a:rPr lang="zh-CN" altLang="en-US" dirty="0"/>
              <a:t> ⑦价格：插入一个红色矩形底纹，上边缘调整为卷轴效果，输入金黄色文字“活动到 手价”和“</a:t>
            </a:r>
            <a:r>
              <a:rPr lang="en-US" altLang="zh-CN" dirty="0"/>
              <a:t>¥19.9”</a:t>
            </a:r>
            <a:r>
              <a:rPr lang="zh-CN" altLang="en-US" dirty="0"/>
              <a:t>，调整为上下排列。调整价格文字的大小，突显商品的物美价廉，以刺 激买家的购买欲望，提升商品的销量。 ⑧保存：大小规格为 </a:t>
            </a:r>
            <a:r>
              <a:rPr lang="en-US" altLang="zh-CN" dirty="0"/>
              <a:t>800×800 </a:t>
            </a:r>
            <a:r>
              <a:rPr lang="zh-CN" altLang="en-US" dirty="0"/>
              <a:t>像素，文件命名格式为“商品名称 </a:t>
            </a:r>
            <a:r>
              <a:rPr lang="en-US" altLang="zh-CN" dirty="0"/>
              <a:t>+ </a:t>
            </a:r>
            <a:r>
              <a:rPr lang="zh-CN" altLang="en-US" dirty="0"/>
              <a:t>主图”，避免与其 他图片混淆，如本例“彩铅主图”。</a:t>
            </a:r>
            <a:endParaRPr lang="zh-CN" altLang="en-US" b="1"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6887" y="1845000"/>
            <a:ext cx="4468495" cy="4468495"/>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 主辅图制作</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2</a:t>
              </a:r>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6168000" y="1789180"/>
            <a:ext cx="5544000" cy="4524315"/>
          </a:xfrm>
          <a:prstGeom prst="rect">
            <a:avLst/>
          </a:prstGeom>
          <a:noFill/>
        </p:spPr>
        <p:txBody>
          <a:bodyPr wrap="square">
            <a:spAutoFit/>
          </a:bodyPr>
          <a:lstStyle/>
          <a:p>
            <a:r>
              <a:rPr lang="zh-CN" altLang="en-US" dirty="0"/>
              <a:t>（</a:t>
            </a:r>
            <a:r>
              <a:rPr lang="en-US" altLang="zh-CN" dirty="0"/>
              <a:t>2</a:t>
            </a:r>
            <a:r>
              <a:rPr lang="zh-CN" altLang="en-US" dirty="0"/>
              <a:t>）辅图的制作 </a:t>
            </a:r>
            <a:endParaRPr lang="en-US" altLang="zh-CN" dirty="0"/>
          </a:p>
          <a:p>
            <a:r>
              <a:rPr lang="zh-CN" altLang="en-US" dirty="0"/>
              <a:t>辅图的元素及制作要求如下：</a:t>
            </a:r>
            <a:endParaRPr lang="en-US" altLang="zh-CN" dirty="0"/>
          </a:p>
          <a:p>
            <a:r>
              <a:rPr lang="zh-CN" altLang="en-US" dirty="0"/>
              <a:t>①同主图制作一样，先打开主图图片，完成抠图操作。 ②整体布局：等比例改变商品图的大小，以居中位为主，占 </a:t>
            </a:r>
            <a:r>
              <a:rPr lang="en-US" altLang="zh-CN" dirty="0"/>
              <a:t>3/4 </a:t>
            </a:r>
            <a:r>
              <a:rPr lang="zh-CN" altLang="en-US" dirty="0"/>
              <a:t>区域，文字为细节描 述，突显商品的功能、外观细节等辅助性说明，是以主图的有效补充。</a:t>
            </a:r>
            <a:endParaRPr lang="en-US" altLang="zh-CN" dirty="0"/>
          </a:p>
          <a:p>
            <a:r>
              <a:rPr lang="zh-CN" altLang="en-US" dirty="0"/>
              <a:t> ③打开辅图图片，并适当放大，外加一个红色圆环，突显商品色彩丰富的特点。</a:t>
            </a:r>
            <a:endParaRPr lang="en-US" altLang="zh-CN" dirty="0"/>
          </a:p>
          <a:p>
            <a:r>
              <a:rPr lang="zh-CN" altLang="en-US" dirty="0"/>
              <a:t> ④店标：将准备好的店标插入图片的右上角位置，以示与主图的区别。 </a:t>
            </a:r>
            <a:endParaRPr lang="en-US" altLang="zh-CN" dirty="0"/>
          </a:p>
          <a:p>
            <a:r>
              <a:rPr lang="zh-CN" altLang="en-US" dirty="0"/>
              <a:t>⑤商品卖点：输入红色文字“六角笔杆”和“握感舒适”，呈上下错位式排列，让图 文结合更有活力和跳跃感。 </a:t>
            </a:r>
            <a:endParaRPr lang="en-US" altLang="zh-CN" dirty="0"/>
          </a:p>
          <a:p>
            <a:r>
              <a:rPr lang="zh-CN" altLang="en-US" dirty="0"/>
              <a:t>⑥保存：大小规格为 </a:t>
            </a:r>
            <a:r>
              <a:rPr lang="en-US" altLang="zh-CN" dirty="0"/>
              <a:t>800×800 </a:t>
            </a:r>
            <a:r>
              <a:rPr lang="zh-CN" altLang="en-US" dirty="0"/>
              <a:t>像素，文件命名格式为“商品名称 </a:t>
            </a:r>
            <a:r>
              <a:rPr lang="en-US" altLang="zh-CN" dirty="0"/>
              <a:t>+ </a:t>
            </a:r>
            <a:r>
              <a:rPr lang="zh-CN" altLang="en-US" dirty="0"/>
              <a:t>辅图 </a:t>
            </a:r>
            <a:r>
              <a:rPr lang="en-US" altLang="zh-CN" dirty="0"/>
              <a:t>+ </a:t>
            </a:r>
            <a:r>
              <a:rPr lang="zh-CN" altLang="en-US" dirty="0"/>
              <a:t>编号”，避 免与其他图片混淆，如本例“彩铅辅图 </a:t>
            </a:r>
            <a:r>
              <a:rPr lang="en-US" altLang="zh-CN" dirty="0"/>
              <a:t>1”</a:t>
            </a:r>
            <a:endParaRPr lang="zh-CN" altLang="en-US" b="1"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6220" y="1989000"/>
            <a:ext cx="4320000" cy="4320000"/>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详情页制作</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3</a:t>
              </a:r>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2059305" y="2493000"/>
            <a:ext cx="8562008" cy="1200329"/>
          </a:xfrm>
          <a:prstGeom prst="rect">
            <a:avLst/>
          </a:prstGeom>
          <a:noFill/>
        </p:spPr>
        <p:txBody>
          <a:bodyPr wrap="square">
            <a:spAutoFit/>
          </a:bodyPr>
          <a:lstStyle/>
          <a:p>
            <a:pPr indent="447675"/>
            <a:r>
              <a:rPr lang="zh-CN" altLang="en-US" dirty="0"/>
              <a:t>商品详情页是以图片结合的方式，全面介绍商品的特点和服务保障等内容，一般包 含详情页海报、商品属性、细节、支付售后等版块。按平台的要求，详情页的宽度为 </a:t>
            </a:r>
            <a:r>
              <a:rPr lang="en-US" altLang="zh-CN" dirty="0"/>
              <a:t>750 </a:t>
            </a:r>
            <a:r>
              <a:rPr lang="zh-CN" altLang="en-US" dirty="0"/>
              <a:t>像素，各版块高度不超过 </a:t>
            </a:r>
            <a:r>
              <a:rPr lang="en-US" altLang="zh-CN" dirty="0"/>
              <a:t>1080 </a:t>
            </a:r>
            <a:r>
              <a:rPr lang="zh-CN" altLang="en-US" dirty="0"/>
              <a:t>像素。参照商品主辅图制作方法，同样也可以选用 </a:t>
            </a:r>
            <a:r>
              <a:rPr lang="en-US" altLang="zh-CN" dirty="0" err="1"/>
              <a:t>PhotoShop</a:t>
            </a:r>
            <a:r>
              <a:rPr lang="zh-CN" altLang="en-US" dirty="0"/>
              <a:t>、美图秀秀等图片处理工具分别制作详情面的各个版块。 </a:t>
            </a:r>
            <a:endParaRPr lang="zh-CN" altLang="en-US" b="1"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详情页制作</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3</a:t>
              </a:r>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6063900" y="1550736"/>
            <a:ext cx="6048230" cy="4801314"/>
          </a:xfrm>
          <a:prstGeom prst="rect">
            <a:avLst/>
          </a:prstGeom>
          <a:noFill/>
        </p:spPr>
        <p:txBody>
          <a:bodyPr wrap="square">
            <a:spAutoFit/>
          </a:bodyPr>
          <a:lstStyle/>
          <a:p>
            <a:pPr indent="447675"/>
            <a:r>
              <a:rPr lang="zh-CN" altLang="en-US" dirty="0"/>
              <a:t>（</a:t>
            </a:r>
            <a:r>
              <a:rPr lang="en-US" altLang="zh-CN" dirty="0"/>
              <a:t>1</a:t>
            </a:r>
            <a:r>
              <a:rPr lang="zh-CN" altLang="en-US" dirty="0"/>
              <a:t>）详情页海报的制作</a:t>
            </a:r>
            <a:endParaRPr lang="en-US" altLang="zh-CN" dirty="0"/>
          </a:p>
          <a:p>
            <a:pPr indent="447675"/>
            <a:r>
              <a:rPr lang="zh-CN" altLang="en-US" dirty="0"/>
              <a:t>①新建一个 </a:t>
            </a:r>
            <a:r>
              <a:rPr lang="en-US" altLang="zh-CN" dirty="0"/>
              <a:t>750×916 </a:t>
            </a:r>
            <a:r>
              <a:rPr lang="zh-CN" altLang="en-US" dirty="0"/>
              <a:t>像素的文件，底纹设置为浅青绿色。</a:t>
            </a:r>
            <a:endParaRPr lang="en-US" altLang="zh-CN" dirty="0"/>
          </a:p>
          <a:p>
            <a:pPr indent="447675"/>
            <a:r>
              <a:rPr lang="zh-CN" altLang="en-US" dirty="0"/>
              <a:t> ②整体布局：整个布局为上下结构，商品图片素材置于偏上中心位，等比例改变商品图的大小，让它占画面的 </a:t>
            </a:r>
            <a:r>
              <a:rPr lang="en-US" altLang="zh-CN" dirty="0"/>
              <a:t>1/2 </a:t>
            </a:r>
            <a:r>
              <a:rPr lang="zh-CN" altLang="en-US" dirty="0"/>
              <a:t>区域，上方文字占 </a:t>
            </a:r>
            <a:r>
              <a:rPr lang="en-US" altLang="zh-CN" dirty="0"/>
              <a:t>1/5 </a:t>
            </a:r>
            <a:r>
              <a:rPr lang="zh-CN" altLang="en-US" dirty="0"/>
              <a:t>区域，下方文字占 </a:t>
            </a:r>
            <a:r>
              <a:rPr lang="en-US" altLang="zh-CN" dirty="0"/>
              <a:t>1/3 </a:t>
            </a:r>
            <a:r>
              <a:rPr lang="zh-CN" altLang="en-US" dirty="0"/>
              <a:t>区域。布局既 要突出商品的外观，又要给文字描述留够一定的空间突显商品的特色，从而起到宣传的 作用。 </a:t>
            </a:r>
            <a:endParaRPr lang="en-US" altLang="zh-CN" dirty="0"/>
          </a:p>
          <a:p>
            <a:pPr indent="447675"/>
            <a:r>
              <a:rPr lang="zh-CN" altLang="en-US" dirty="0"/>
              <a:t>③插入一个白色圆饼，调整大小，并适当降低透明度，起到衬托的作用。 </a:t>
            </a:r>
            <a:endParaRPr lang="en-US" altLang="zh-CN" dirty="0"/>
          </a:p>
          <a:p>
            <a:pPr indent="447675"/>
            <a:r>
              <a:rPr lang="zh-CN" altLang="en-US" dirty="0"/>
              <a:t>④品牌和特色文字置于商品图片上方，颜色为白色，商品特性文字置于下方，颜色 分别为背景色和黑灰色，下方区域正方形底纹，颜色同背景色，插入相应的图标和文字， 以言简意赅的方式介绍商品的特性，以加深买家对商品的好感。 </a:t>
            </a:r>
            <a:endParaRPr lang="en-US" altLang="zh-CN" dirty="0"/>
          </a:p>
          <a:p>
            <a:pPr indent="447675"/>
            <a:r>
              <a:rPr lang="zh-CN" altLang="en-US" dirty="0"/>
              <a:t>⑤保存：文件命名格式为“商品名称 </a:t>
            </a:r>
            <a:r>
              <a:rPr lang="en-US" altLang="zh-CN" dirty="0"/>
              <a:t>+ </a:t>
            </a:r>
            <a:r>
              <a:rPr lang="zh-CN" altLang="en-US" dirty="0"/>
              <a:t>详情页海报”，避免与其他图片混淆，如本例 “彩铅详情页海报”  </a:t>
            </a:r>
            <a:endParaRPr lang="en-US" altLang="zh-CN"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650" y="1797213"/>
            <a:ext cx="3527587" cy="4308360"/>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详情页制作</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3</a:t>
              </a:r>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5926050" y="2133000"/>
            <a:ext cx="6048230" cy="4247317"/>
          </a:xfrm>
          <a:prstGeom prst="rect">
            <a:avLst/>
          </a:prstGeom>
          <a:noFill/>
        </p:spPr>
        <p:txBody>
          <a:bodyPr wrap="square">
            <a:spAutoFit/>
          </a:bodyPr>
          <a:lstStyle/>
          <a:p>
            <a:pPr indent="447675"/>
            <a:r>
              <a:rPr lang="zh-CN" altLang="en-US" dirty="0"/>
              <a:t>（</a:t>
            </a:r>
            <a:r>
              <a:rPr lang="en-US" altLang="zh-CN" dirty="0"/>
              <a:t>2</a:t>
            </a:r>
            <a:r>
              <a:rPr lang="zh-CN" altLang="en-US" dirty="0"/>
              <a:t>）商品属性图的制作</a:t>
            </a:r>
            <a:endParaRPr lang="en-US" altLang="zh-CN" dirty="0"/>
          </a:p>
          <a:p>
            <a:pPr indent="447675"/>
            <a:r>
              <a:rPr lang="zh-CN" altLang="en-US" dirty="0"/>
              <a:t>①新建一个 </a:t>
            </a:r>
            <a:r>
              <a:rPr lang="en-US" altLang="zh-CN" dirty="0"/>
              <a:t>750×654 </a:t>
            </a:r>
            <a:r>
              <a:rPr lang="zh-CN" altLang="en-US" dirty="0"/>
              <a:t>像素的文件，底纹可以选择一张清新淡雅的图片作为背景，并 适当降低透明度。 </a:t>
            </a:r>
            <a:endParaRPr lang="en-US" altLang="zh-CN" dirty="0"/>
          </a:p>
          <a:p>
            <a:pPr indent="447675"/>
            <a:r>
              <a:rPr lang="zh-CN" altLang="en-US" dirty="0"/>
              <a:t>②整体布局：整个布局为左右结构，商品图片素材置于左边区域，等比例改变商品图 片的大小，让它占画面的 </a:t>
            </a:r>
            <a:r>
              <a:rPr lang="en-US" altLang="zh-CN" dirty="0"/>
              <a:t>1/2 </a:t>
            </a:r>
            <a:r>
              <a:rPr lang="zh-CN" altLang="en-US" dirty="0"/>
              <a:t>区域，上下方文字各占 </a:t>
            </a:r>
            <a:r>
              <a:rPr lang="en-US" altLang="zh-CN" dirty="0"/>
              <a:t>1/6 </a:t>
            </a:r>
            <a:r>
              <a:rPr lang="zh-CN" altLang="en-US" dirty="0"/>
              <a:t>区域，右边文字占 </a:t>
            </a:r>
            <a:r>
              <a:rPr lang="en-US" altLang="zh-CN" dirty="0"/>
              <a:t>1/2 </a:t>
            </a:r>
            <a:r>
              <a:rPr lang="zh-CN" altLang="en-US" dirty="0"/>
              <a:t>区域，这 样的设计符合买家的阅读习惯。</a:t>
            </a:r>
            <a:endParaRPr lang="en-US" altLang="zh-CN" dirty="0"/>
          </a:p>
          <a:p>
            <a:pPr indent="447675"/>
            <a:r>
              <a:rPr lang="zh-CN" altLang="en-US" dirty="0"/>
              <a:t> ③输入上方文字，采用中英文搭配的方式，更显大气，并插入一个卡通太阳的图片， 起到衬托的作用。</a:t>
            </a:r>
            <a:endParaRPr lang="en-US" altLang="zh-CN" dirty="0"/>
          </a:p>
          <a:p>
            <a:pPr indent="447675"/>
            <a:r>
              <a:rPr lang="zh-CN" altLang="en-US" dirty="0"/>
              <a:t> ④等间距插入矩形条，并在相应位置输入商品的属性文字，调整字号，这样的设计 样式活泼，不呆板。</a:t>
            </a:r>
            <a:endParaRPr lang="en-US" altLang="zh-CN" dirty="0"/>
          </a:p>
          <a:p>
            <a:pPr indent="447675"/>
            <a:r>
              <a:rPr lang="zh-CN" altLang="en-US" dirty="0"/>
              <a:t> ⑤插入一支彩铅图片，以圆点直线的形式将彩铅的长度视觉化，加深印象。 </a:t>
            </a:r>
            <a:endParaRPr lang="en-US" altLang="zh-CN" dirty="0"/>
          </a:p>
          <a:p>
            <a:pPr indent="447675"/>
            <a:r>
              <a:rPr lang="zh-CN" altLang="en-US" dirty="0"/>
              <a:t>⑥保存：文件命名格式为“商品名称 </a:t>
            </a:r>
            <a:r>
              <a:rPr lang="en-US" altLang="zh-CN" dirty="0"/>
              <a:t>+ </a:t>
            </a:r>
            <a:r>
              <a:rPr lang="zh-CN" altLang="en-US" dirty="0"/>
              <a:t>详情页属性”，避免与其他图片混淆，如本例 “彩铅详情页属性”</a:t>
            </a:r>
            <a:endParaRPr lang="en-US" altLang="zh-CN" dirty="0"/>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5535" y="2133000"/>
            <a:ext cx="4458716" cy="3888000"/>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详情页制作</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3</a:t>
              </a:r>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5880000" y="1750121"/>
            <a:ext cx="6048230" cy="4246245"/>
          </a:xfrm>
          <a:prstGeom prst="rect">
            <a:avLst/>
          </a:prstGeom>
          <a:noFill/>
        </p:spPr>
        <p:txBody>
          <a:bodyPr wrap="square">
            <a:spAutoFit/>
          </a:bodyPr>
          <a:lstStyle/>
          <a:p>
            <a:pPr indent="447675"/>
            <a:r>
              <a:rPr lang="zh-CN" altLang="en-US" dirty="0"/>
              <a:t>（</a:t>
            </a:r>
            <a:r>
              <a:rPr lang="en-US" altLang="zh-CN" dirty="0"/>
              <a:t>3</a:t>
            </a:r>
            <a:r>
              <a:rPr lang="zh-CN" altLang="en-US" dirty="0"/>
              <a:t>）商品细节图的制作</a:t>
            </a:r>
            <a:endParaRPr lang="en-US" altLang="zh-CN" dirty="0"/>
          </a:p>
          <a:p>
            <a:pPr indent="447675"/>
            <a:r>
              <a:rPr lang="zh-CN" altLang="en-US" dirty="0"/>
              <a:t>①新建一个 </a:t>
            </a:r>
            <a:r>
              <a:rPr lang="en-US" altLang="zh-CN" dirty="0"/>
              <a:t>750×901 </a:t>
            </a:r>
            <a:r>
              <a:rPr lang="zh-CN" altLang="en-US" dirty="0"/>
              <a:t>像素的文件，这里手绘了一只加菲猫，用相机拍摄或扫描仪生成图片，增强了页面的趣味性和美观度。</a:t>
            </a:r>
          </a:p>
          <a:p>
            <a:pPr indent="447675"/>
            <a:r>
              <a:rPr lang="zh-CN" altLang="en-US" dirty="0"/>
              <a:t>②整体布局：整个布局为左右结构，商品图片素材置于右边区域，依次等比例改变商品图的大小，让它占画面的 </a:t>
            </a:r>
            <a:r>
              <a:rPr lang="en-US" altLang="zh-CN" dirty="0"/>
              <a:t>2/3 </a:t>
            </a:r>
            <a:r>
              <a:rPr lang="zh-CN" altLang="en-US" dirty="0"/>
              <a:t>区域，右边文字占 </a:t>
            </a:r>
            <a:r>
              <a:rPr lang="en-US" altLang="zh-CN" dirty="0"/>
              <a:t>1/4 </a:t>
            </a:r>
            <a:r>
              <a:rPr lang="zh-CN" altLang="en-US" dirty="0"/>
              <a:t>区域，这样的设计把每一个细节都介绍到位。</a:t>
            </a:r>
          </a:p>
          <a:p>
            <a:pPr indent="447675"/>
            <a:r>
              <a:rPr lang="zh-CN" altLang="en-US" dirty="0"/>
              <a:t>③输入上方文字，采用中英文搭配方式，更显大气，并插入一个卡通太阳的图片，起到衬托的作用。</a:t>
            </a:r>
          </a:p>
          <a:p>
            <a:pPr indent="447675"/>
            <a:r>
              <a:rPr lang="zh-CN" altLang="en-US" dirty="0"/>
              <a:t>④等间距排列商品细节图，并在相应位置输入商品的细节关键词和详细说明文字，调整字号和颜色，这样的设计内容详尽，版式美观。</a:t>
            </a:r>
          </a:p>
          <a:p>
            <a:pPr indent="447675"/>
            <a:r>
              <a:rPr lang="zh-CN" altLang="en-US" dirty="0"/>
              <a:t>⑤保存：文件命名格式为“商品名称 </a:t>
            </a:r>
            <a:r>
              <a:rPr lang="en-US" altLang="zh-CN" dirty="0"/>
              <a:t>+ </a:t>
            </a:r>
            <a:r>
              <a:rPr lang="zh-CN" altLang="en-US" dirty="0"/>
              <a:t>详情页细节”，避免与其他图片混淆，如本例“彩铅详情页细节”</a:t>
            </a:r>
            <a:endParaRPr lang="en-US" altLang="zh-CN"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885" y="1845000"/>
            <a:ext cx="4006328" cy="4812935"/>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1120" y="126111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详情页制作</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3</a:t>
              </a:r>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6744000" y="1750121"/>
            <a:ext cx="5184230" cy="4524315"/>
          </a:xfrm>
          <a:prstGeom prst="rect">
            <a:avLst/>
          </a:prstGeom>
          <a:noFill/>
        </p:spPr>
        <p:txBody>
          <a:bodyPr wrap="square">
            <a:spAutoFit/>
          </a:bodyPr>
          <a:lstStyle/>
          <a:p>
            <a:pPr indent="447675"/>
            <a:r>
              <a:rPr lang="zh-CN" altLang="en-US" dirty="0"/>
              <a:t>（</a:t>
            </a:r>
            <a:r>
              <a:rPr lang="en-US" altLang="zh-CN" dirty="0"/>
              <a:t>4</a:t>
            </a:r>
            <a:r>
              <a:rPr lang="zh-CN" altLang="en-US" dirty="0"/>
              <a:t>）物流配送及售后图的制作</a:t>
            </a:r>
            <a:endParaRPr lang="en-US" altLang="zh-CN" dirty="0"/>
          </a:p>
          <a:p>
            <a:pPr indent="447675"/>
            <a:r>
              <a:rPr lang="zh-CN" altLang="en-US" dirty="0"/>
              <a:t>①新建一个 </a:t>
            </a:r>
            <a:r>
              <a:rPr lang="en-US" altLang="zh-CN" dirty="0"/>
              <a:t>750×548 </a:t>
            </a:r>
            <a:r>
              <a:rPr lang="zh-CN" altLang="en-US" dirty="0"/>
              <a:t>像素的文件。</a:t>
            </a:r>
          </a:p>
          <a:p>
            <a:pPr indent="447675"/>
            <a:r>
              <a:rPr lang="zh-CN" altLang="en-US" dirty="0"/>
              <a:t>②整体布局：可根据需要设置不同的布局方式。如图 </a:t>
            </a:r>
            <a:r>
              <a:rPr lang="en-US" altLang="zh-CN" dirty="0"/>
              <a:t>1-56 </a:t>
            </a:r>
            <a:r>
              <a:rPr lang="zh-CN" altLang="en-US" dirty="0"/>
              <a:t>所示的案例中，整个布局</a:t>
            </a:r>
          </a:p>
          <a:p>
            <a:pPr indent="447675"/>
            <a:r>
              <a:rPr lang="zh-CN" altLang="en-US" dirty="0"/>
              <a:t>为左右结构，插入物流配送装备，调整图片大小，占画面右边 </a:t>
            </a:r>
            <a:r>
              <a:rPr lang="en-US" altLang="zh-CN" dirty="0"/>
              <a:t>1/2 </a:t>
            </a:r>
            <a:r>
              <a:rPr lang="zh-CN" altLang="en-US" dirty="0"/>
              <a:t>区域，左边主体文字占</a:t>
            </a:r>
          </a:p>
          <a:p>
            <a:pPr indent="447675"/>
            <a:r>
              <a:rPr lang="zh-CN" altLang="en-US" dirty="0"/>
              <a:t>左边 </a:t>
            </a:r>
            <a:r>
              <a:rPr lang="en-US" altLang="zh-CN" dirty="0"/>
              <a:t>1/3 </a:t>
            </a:r>
            <a:r>
              <a:rPr lang="zh-CN" altLang="en-US" dirty="0"/>
              <a:t>区域，这样的设计符合行业的要求。</a:t>
            </a:r>
          </a:p>
          <a:p>
            <a:pPr indent="447675"/>
            <a:r>
              <a:rPr lang="zh-CN" altLang="en-US" dirty="0"/>
              <a:t>③输入上方文字，采用中英文搭配方式，更显大气，并插入一个卡通太阳的图片，</a:t>
            </a:r>
          </a:p>
          <a:p>
            <a:pPr indent="447675"/>
            <a:r>
              <a:rPr lang="zh-CN" altLang="en-US" dirty="0"/>
              <a:t>起到一个衬托的作用。</a:t>
            </a:r>
          </a:p>
          <a:p>
            <a:pPr indent="447675"/>
            <a:r>
              <a:rPr lang="zh-CN" altLang="en-US" dirty="0"/>
              <a:t>④等间距排列售后保障项目，并在相应位置输入与之相关的详细说明文字，调整字号和颜色，这样的设计内容详尽，版式美观。</a:t>
            </a:r>
          </a:p>
          <a:p>
            <a:pPr indent="447675"/>
            <a:r>
              <a:rPr lang="zh-CN" altLang="en-US" dirty="0"/>
              <a:t>保存：文件命名格式为“商品名称 </a:t>
            </a:r>
            <a:r>
              <a:rPr lang="en-US" altLang="zh-CN" dirty="0"/>
              <a:t>+ </a:t>
            </a:r>
            <a:r>
              <a:rPr lang="zh-CN" altLang="en-US" dirty="0"/>
              <a:t>详情页售后”，避免与其他图片混淆，如本例“彩铅详情页售后”</a:t>
            </a:r>
            <a:endParaRPr lang="en-US" altLang="zh-CN" dirty="0"/>
          </a:p>
        </p:txBody>
      </p:sp>
      <p:pic>
        <p:nvPicPr>
          <p:cNvPr id="3" name="图片 2"/>
          <p:cNvPicPr>
            <a:picLocks noChangeAspect="1"/>
          </p:cNvPicPr>
          <p:nvPr/>
        </p:nvPicPr>
        <p:blipFill>
          <a:blip r:embed="rId3"/>
          <a:stretch>
            <a:fillRect/>
          </a:stretch>
        </p:blipFill>
        <p:spPr>
          <a:xfrm>
            <a:off x="839470" y="1885488"/>
            <a:ext cx="5568756" cy="4063512"/>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343660" y="1269000"/>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商品的发布</a:t>
              </a: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1992000" y="2493000"/>
            <a:ext cx="8562008" cy="1476375"/>
          </a:xfrm>
          <a:prstGeom prst="rect">
            <a:avLst/>
          </a:prstGeom>
          <a:noFill/>
        </p:spPr>
        <p:txBody>
          <a:bodyPr wrap="square">
            <a:spAutoFit/>
          </a:bodyPr>
          <a:lstStyle/>
          <a:p>
            <a:pPr indent="447675"/>
            <a:r>
              <a:rPr lang="zh-CN" altLang="en-US" dirty="0"/>
              <a:t>随着技术的进步，一些电商平台开发了智能填写通道，改变了以前每个项目都需要 手动填写的模式，例如，最新版的淘宝平台已对部分类目开放智能发布功能。淘宝商品发布通过一张商品图片或条形码，就能智能填充商品信息，属性回填率高达 </a:t>
            </a:r>
            <a:r>
              <a:rPr lang="en-US" altLang="zh-CN" dirty="0"/>
              <a:t>80%</a:t>
            </a:r>
            <a:r>
              <a:rPr lang="zh-CN" altLang="en-US" dirty="0"/>
              <a:t>，可轻 松快捷地完成商品发布。</a:t>
            </a:r>
          </a:p>
          <a:p>
            <a:pPr indent="447675"/>
            <a:r>
              <a:rPr lang="zh-CN" altLang="en-US" dirty="0"/>
              <a:t>此外，其还会根据不同商品各自特点，自动获得系统智能推荐 的标题、热搜词。</a:t>
            </a:r>
            <a:endParaRPr lang="zh-CN" altLang="en-US" b="1"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7536000" y="2822441"/>
            <a:ext cx="6048230" cy="646331"/>
          </a:xfrm>
          <a:prstGeom prst="rect">
            <a:avLst/>
          </a:prstGeom>
          <a:noFill/>
        </p:spPr>
        <p:txBody>
          <a:bodyPr wrap="square">
            <a:spAutoFit/>
          </a:bodyPr>
          <a:lstStyle/>
          <a:p>
            <a:pPr indent="447675"/>
            <a:r>
              <a:rPr lang="zh-CN" altLang="en-US" dirty="0"/>
              <a:t>（</a:t>
            </a:r>
            <a:r>
              <a:rPr lang="en-US" altLang="zh-CN" dirty="0"/>
              <a:t>1</a:t>
            </a:r>
            <a:r>
              <a:rPr lang="zh-CN" altLang="en-US" dirty="0"/>
              <a:t>）上传商品信息 </a:t>
            </a:r>
            <a:endParaRPr lang="en-US" altLang="zh-CN" dirty="0"/>
          </a:p>
          <a:p>
            <a:pPr indent="447675"/>
            <a:r>
              <a:rPr lang="zh-CN" altLang="en-US" dirty="0"/>
              <a:t>①进入千牛卖家中心</a:t>
            </a:r>
            <a:r>
              <a:rPr lang="en-US" altLang="zh-CN" dirty="0"/>
              <a:t>—“</a:t>
            </a:r>
            <a:r>
              <a:rPr lang="zh-CN" altLang="en-US" dirty="0"/>
              <a:t>发布宝贝”</a:t>
            </a:r>
            <a:endParaRPr lang="en-US" altLang="zh-CN" dirty="0"/>
          </a:p>
        </p:txBody>
      </p:sp>
      <p:grpSp>
        <p:nvGrpSpPr>
          <p:cNvPr id="16" name="组合 15"/>
          <p:cNvGrpSpPr/>
          <p:nvPr/>
        </p:nvGrpSpPr>
        <p:grpSpPr>
          <a:xfrm>
            <a:off x="1343660" y="1269000"/>
            <a:ext cx="5186680" cy="431165"/>
            <a:chOff x="756" y="1873"/>
            <a:chExt cx="8168" cy="679"/>
          </a:xfrm>
        </p:grpSpPr>
        <p:sp>
          <p:nvSpPr>
            <p:cNvPr id="19" name="文本框 18"/>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商品的发布</a:t>
              </a:r>
            </a:p>
          </p:txBody>
        </p:sp>
        <p:sp>
          <p:nvSpPr>
            <p:cNvPr id="20"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pic>
        <p:nvPicPr>
          <p:cNvPr id="4" name="图片 3"/>
          <p:cNvPicPr>
            <a:picLocks noChangeAspect="1"/>
          </p:cNvPicPr>
          <p:nvPr/>
        </p:nvPicPr>
        <p:blipFill>
          <a:blip r:embed="rId3"/>
          <a:stretch>
            <a:fillRect/>
          </a:stretch>
        </p:blipFill>
        <p:spPr>
          <a:xfrm>
            <a:off x="754381" y="1915113"/>
            <a:ext cx="7009508" cy="309788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020445" y="1987550"/>
            <a:ext cx="10140315" cy="1435735"/>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1488440" y="2059305"/>
            <a:ext cx="9389110" cy="1322070"/>
          </a:xfrm>
          <a:prstGeom prst="rect">
            <a:avLst/>
          </a:prstGeom>
          <a:noFill/>
        </p:spPr>
        <p:txBody>
          <a:bodyPr wrap="square" rtlCol="0" anchor="t">
            <a:spAutoFit/>
          </a:bodyPr>
          <a:lstStyle/>
          <a:p>
            <a:pPr indent="508000" fontAlgn="auto">
              <a:lnSpc>
                <a:spcPct val="100000"/>
              </a:lnSpc>
              <a:extLst>
                <a:ext uri="{35155182-B16C-46BC-9424-99874614C6A1}">
                  <wpsdc:indentchars xmlns="" xmlns:wpsdc="http://www.wps.cn/officeDocument/2017/drawingmlCustomData" val="200" checksum="282533468"/>
                </a:ext>
              </a:extLst>
            </a:pPr>
            <a:r>
              <a:rPr lang="zh-CN" altLang="en-US" sz="2000" kern="0">
                <a:solidFill>
                  <a:schemeClr val="bg1"/>
                </a:solidFill>
                <a:latin typeface="微软雅黑" panose="020B0503020204020204" charset="-122"/>
                <a:ea typeface="微软雅黑" panose="020B0503020204020204" charset="-122"/>
                <a:cs typeface="微软雅黑" panose="020B0503020204020204" charset="-122"/>
              </a:rPr>
              <a:t>小小团队对相关网络市场开展调研，对行业类目竞品也进行了对比分析；对网络市场进行了细分，从消费心理特征对客户群体进行画像；在此基础上对网店进行整体规划，梳理货源渠道，锁定网络细分市场、目标客户群体和店铺主营商品类目，做好开店准备工作。</a:t>
            </a:r>
          </a:p>
        </p:txBody>
      </p:sp>
      <p:sp>
        <p:nvSpPr>
          <p:cNvPr id="25" name="文本框 24"/>
          <p:cNvSpPr txBox="1"/>
          <p:nvPr/>
        </p:nvSpPr>
        <p:spPr>
          <a:xfrm>
            <a:off x="5304155" y="5012055"/>
            <a:ext cx="1637030" cy="450850"/>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sz="1800">
                <a:sym typeface="+mn-lt"/>
              </a:rPr>
              <a:t>任务路线图</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任务分析</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4022" y="71"/>
              <a:ext cx="5178" cy="725"/>
            </a:xfrm>
            <a:prstGeom prst="rect">
              <a:avLst/>
            </a:prstGeom>
            <a:noFill/>
          </p:spPr>
          <p:txBody>
            <a:bodyPr wrap="none" rtlCol="0" anchor="t">
              <a:spAutoFit/>
            </a:bodyPr>
            <a:lstStyle/>
            <a:p>
              <a:pPr algn="l"/>
              <a:r>
                <a:rPr lang="zh-CN" altLang="en-US" sz="2400" b="1">
                  <a:solidFill>
                    <a:srgbClr val="FFFF00"/>
                  </a:solidFill>
                  <a:sym typeface="+mn-ea"/>
                </a:rPr>
                <a:t>任务1   个人网店的策划</a:t>
              </a:r>
            </a:p>
          </p:txBody>
        </p:sp>
      </p:grpSp>
      <p:grpSp>
        <p:nvGrpSpPr>
          <p:cNvPr id="20" name="组合 19"/>
          <p:cNvGrpSpPr/>
          <p:nvPr/>
        </p:nvGrpSpPr>
        <p:grpSpPr>
          <a:xfrm>
            <a:off x="1140460" y="4283710"/>
            <a:ext cx="10400030" cy="544830"/>
            <a:chOff x="1640" y="7740"/>
            <a:chExt cx="16378" cy="858"/>
          </a:xfrm>
        </p:grpSpPr>
        <p:sp>
          <p:nvSpPr>
            <p:cNvPr id="13" name="任意多边形 6"/>
            <p:cNvSpPr/>
            <p:nvPr userDrawn="1"/>
          </p:nvSpPr>
          <p:spPr>
            <a:xfrm>
              <a:off x="14362" y="7824"/>
              <a:ext cx="3649" cy="7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grpSp>
          <p:nvGrpSpPr>
            <p:cNvPr id="19" name="组合 18"/>
            <p:cNvGrpSpPr/>
            <p:nvPr/>
          </p:nvGrpSpPr>
          <p:grpSpPr>
            <a:xfrm>
              <a:off x="1640" y="7740"/>
              <a:ext cx="16379" cy="858"/>
              <a:chOff x="1640" y="7740"/>
              <a:chExt cx="16379" cy="858"/>
            </a:xfrm>
          </p:grpSpPr>
          <p:grpSp>
            <p:nvGrpSpPr>
              <p:cNvPr id="5" name="组合 4"/>
              <p:cNvGrpSpPr/>
              <p:nvPr/>
            </p:nvGrpSpPr>
            <p:grpSpPr>
              <a:xfrm>
                <a:off x="1640" y="7740"/>
                <a:ext cx="11573" cy="858"/>
                <a:chOff x="2759" y="5499"/>
                <a:chExt cx="11906" cy="858"/>
              </a:xfrm>
            </p:grpSpPr>
            <p:grpSp>
              <p:nvGrpSpPr>
                <p:cNvPr id="2" name="组合 1"/>
                <p:cNvGrpSpPr/>
                <p:nvPr/>
              </p:nvGrpSpPr>
              <p:grpSpPr>
                <a:xfrm>
                  <a:off x="6523" y="5513"/>
                  <a:ext cx="3609" cy="844"/>
                  <a:chOff x="6772" y="3119"/>
                  <a:chExt cx="3609" cy="844"/>
                </a:xfrm>
              </p:grpSpPr>
              <p:sp>
                <p:nvSpPr>
                  <p:cNvPr id="3" name="任意多边形 6"/>
                  <p:cNvSpPr/>
                  <p:nvPr userDrawn="1"/>
                </p:nvSpPr>
                <p:spPr>
                  <a:xfrm>
                    <a:off x="7187" y="3119"/>
                    <a:ext cx="2901"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 name="标题 1"/>
                  <p:cNvSpPr>
                    <a:spLocks noGrp="1"/>
                  </p:cNvSpPr>
                  <p:nvPr/>
                </p:nvSpPr>
                <p:spPr>
                  <a:xfrm>
                    <a:off x="6772" y="3219"/>
                    <a:ext cx="3609"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a:solidFill>
                          <a:schemeClr val="bg1"/>
                        </a:solidFill>
                        <a:uFillTx/>
                        <a:cs typeface="Noto Sans S Chinese Medium" panose="020B0600000000000000" charset="-122"/>
                        <a:sym typeface="+mn-ea"/>
                      </a:rPr>
                      <a:t>主营产品选择</a:t>
                    </a:r>
                  </a:p>
                </p:txBody>
              </p:sp>
            </p:gr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0" y="5643"/>
                  <a:ext cx="968" cy="694"/>
                </a:xfrm>
                <a:prstGeom prst="rect">
                  <a:avLst/>
                </a:prstGeom>
              </p:spPr>
            </p:pic>
            <p:grpSp>
              <p:nvGrpSpPr>
                <p:cNvPr id="7" name="组合 6"/>
                <p:cNvGrpSpPr/>
                <p:nvPr/>
              </p:nvGrpSpPr>
              <p:grpSpPr>
                <a:xfrm>
                  <a:off x="10854" y="5552"/>
                  <a:ext cx="3811" cy="762"/>
                  <a:chOff x="2489" y="3347"/>
                  <a:chExt cx="4199" cy="844"/>
                </a:xfrm>
              </p:grpSpPr>
              <p:sp>
                <p:nvSpPr>
                  <p:cNvPr id="11" name="任意多边形 6"/>
                  <p:cNvSpPr/>
                  <p:nvPr userDrawn="1"/>
                </p:nvSpPr>
                <p:spPr>
                  <a:xfrm>
                    <a:off x="2552" y="3347"/>
                    <a:ext cx="4136"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12" name="标题 1"/>
                  <p:cNvSpPr>
                    <a:spLocks noGrp="1"/>
                  </p:cNvSpPr>
                  <p:nvPr/>
                </p:nvSpPr>
                <p:spPr>
                  <a:xfrm>
                    <a:off x="2489" y="3402"/>
                    <a:ext cx="4090"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a:solidFill>
                          <a:schemeClr val="bg1"/>
                        </a:solidFill>
                        <a:uFillTx/>
                        <a:cs typeface="Noto Sans S Chinese Medium" panose="020B0600000000000000" charset="-122"/>
                        <a:sym typeface="+mn-ea"/>
                      </a:rPr>
                      <a:t>目标客户群体画像</a:t>
                    </a:r>
                  </a:p>
                </p:txBody>
              </p:sp>
            </p:grpSp>
            <p:grpSp>
              <p:nvGrpSpPr>
                <p:cNvPr id="14" name="组合 13"/>
                <p:cNvGrpSpPr/>
                <p:nvPr/>
              </p:nvGrpSpPr>
              <p:grpSpPr>
                <a:xfrm>
                  <a:off x="2759" y="5499"/>
                  <a:ext cx="3107" cy="762"/>
                  <a:chOff x="5165" y="3304"/>
                  <a:chExt cx="4136" cy="844"/>
                </a:xfrm>
              </p:grpSpPr>
              <p:sp>
                <p:nvSpPr>
                  <p:cNvPr id="15" name="任意多边形 6"/>
                  <p:cNvSpPr/>
                  <p:nvPr userDrawn="1"/>
                </p:nvSpPr>
                <p:spPr>
                  <a:xfrm>
                    <a:off x="5165" y="3304"/>
                    <a:ext cx="4136" cy="84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21" name="标题 1"/>
                  <p:cNvSpPr>
                    <a:spLocks noGrp="1"/>
                  </p:cNvSpPr>
                  <p:nvPr/>
                </p:nvSpPr>
                <p:spPr>
                  <a:xfrm>
                    <a:off x="5167" y="3402"/>
                    <a:ext cx="4090"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dirty="0">
                        <a:solidFill>
                          <a:schemeClr val="bg1"/>
                        </a:solidFill>
                        <a:uFillTx/>
                        <a:cs typeface="Noto Sans S Chinese Medium" panose="020B0600000000000000" charset="-122"/>
                        <a:sym typeface="+mn-ea"/>
                      </a:rPr>
                      <a:t>网络市场调研</a:t>
                    </a:r>
                  </a:p>
                </p:txBody>
              </p:sp>
            </p:gr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8" y="5617"/>
                  <a:ext cx="968" cy="694"/>
                </a:xfrm>
                <a:prstGeom prst="rect">
                  <a:avLst/>
                </a:prstGeom>
              </p:spPr>
            </p:pic>
          </p:grpSp>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57" y="7783"/>
                <a:ext cx="941" cy="694"/>
              </a:xfrm>
              <a:prstGeom prst="rect">
                <a:avLst/>
              </a:prstGeom>
            </p:spPr>
          </p:pic>
          <p:sp>
            <p:nvSpPr>
              <p:cNvPr id="31" name="标题 1"/>
              <p:cNvSpPr>
                <a:spLocks noGrp="1"/>
              </p:cNvSpPr>
              <p:nvPr/>
            </p:nvSpPr>
            <p:spPr>
              <a:xfrm>
                <a:off x="14411" y="7926"/>
                <a:ext cx="3608" cy="614"/>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a:solidFill>
                      <a:schemeClr val="bg1"/>
                    </a:solidFill>
                    <a:uFillTx/>
                    <a:cs typeface="Noto Sans S Chinese Medium" panose="020B0600000000000000" charset="-122"/>
                    <a:sym typeface="+mn-ea"/>
                  </a:rPr>
                  <a:t>电商平台选择</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7248000" y="2994060"/>
            <a:ext cx="4392000" cy="1198880"/>
          </a:xfrm>
          <a:prstGeom prst="rect">
            <a:avLst/>
          </a:prstGeom>
          <a:noFill/>
        </p:spPr>
        <p:txBody>
          <a:bodyPr wrap="square">
            <a:spAutoFit/>
          </a:bodyPr>
          <a:lstStyle/>
          <a:p>
            <a:pPr indent="447675"/>
            <a:r>
              <a:rPr lang="zh-CN" altLang="en-US" dirty="0"/>
              <a:t>（</a:t>
            </a:r>
            <a:r>
              <a:rPr lang="en-US" altLang="zh-CN" dirty="0"/>
              <a:t>1</a:t>
            </a:r>
            <a:r>
              <a:rPr lang="zh-CN" altLang="en-US" dirty="0"/>
              <a:t>）上传商品信息 </a:t>
            </a:r>
            <a:endParaRPr lang="en-US" altLang="zh-CN" dirty="0"/>
          </a:p>
          <a:p>
            <a:pPr indent="447675"/>
            <a:r>
              <a:rPr lang="zh-CN" altLang="en-US" dirty="0"/>
              <a:t>②上传商品图片，填写条形码和类目。 使用新版发布商品，系统提供智能识别商品类别的功能。</a:t>
            </a:r>
            <a:endParaRPr lang="en-US" altLang="zh-CN" dirty="0"/>
          </a:p>
        </p:txBody>
      </p:sp>
      <p:grpSp>
        <p:nvGrpSpPr>
          <p:cNvPr id="16" name="组合 15"/>
          <p:cNvGrpSpPr/>
          <p:nvPr/>
        </p:nvGrpSpPr>
        <p:grpSpPr>
          <a:xfrm>
            <a:off x="1343660" y="1269000"/>
            <a:ext cx="5186680" cy="431165"/>
            <a:chOff x="756" y="1873"/>
            <a:chExt cx="8168" cy="679"/>
          </a:xfrm>
        </p:grpSpPr>
        <p:sp>
          <p:nvSpPr>
            <p:cNvPr id="19" name="文本框 18"/>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商品的发布</a:t>
              </a:r>
            </a:p>
          </p:txBody>
        </p:sp>
        <p:sp>
          <p:nvSpPr>
            <p:cNvPr id="20"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pic>
        <p:nvPicPr>
          <p:cNvPr id="3" name="图片 2"/>
          <p:cNvPicPr>
            <a:picLocks noChangeAspect="1"/>
          </p:cNvPicPr>
          <p:nvPr/>
        </p:nvPicPr>
        <p:blipFill>
          <a:blip r:embed="rId3"/>
          <a:stretch>
            <a:fillRect/>
          </a:stretch>
        </p:blipFill>
        <p:spPr>
          <a:xfrm>
            <a:off x="1901190" y="1917000"/>
            <a:ext cx="4992131" cy="4514580"/>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6992380" y="3208100"/>
            <a:ext cx="4951620" cy="922020"/>
          </a:xfrm>
          <a:prstGeom prst="rect">
            <a:avLst/>
          </a:prstGeom>
          <a:noFill/>
        </p:spPr>
        <p:txBody>
          <a:bodyPr wrap="square">
            <a:spAutoFit/>
          </a:bodyPr>
          <a:lstStyle/>
          <a:p>
            <a:pPr indent="447675"/>
            <a:r>
              <a:rPr lang="zh-CN" altLang="en-US" dirty="0"/>
              <a:t>（</a:t>
            </a:r>
            <a:r>
              <a:rPr lang="en-US" altLang="zh-CN" dirty="0"/>
              <a:t>1</a:t>
            </a:r>
            <a:r>
              <a:rPr lang="zh-CN" altLang="en-US" dirty="0"/>
              <a:t>）上传商品信息 </a:t>
            </a:r>
            <a:endParaRPr lang="en-US" altLang="zh-CN" dirty="0"/>
          </a:p>
          <a:p>
            <a:pPr indent="447675"/>
            <a:r>
              <a:rPr lang="zh-CN" altLang="en-US" dirty="0"/>
              <a:t>③完善商品信息。 这里主要包括基础信息、销售信息、支付信息、物流信息和图文描述等。</a:t>
            </a:r>
            <a:endParaRPr lang="en-US" altLang="zh-CN" dirty="0"/>
          </a:p>
        </p:txBody>
      </p:sp>
      <p:grpSp>
        <p:nvGrpSpPr>
          <p:cNvPr id="16" name="组合 15"/>
          <p:cNvGrpSpPr/>
          <p:nvPr/>
        </p:nvGrpSpPr>
        <p:grpSpPr>
          <a:xfrm>
            <a:off x="1343660" y="1269000"/>
            <a:ext cx="5186680" cy="431165"/>
            <a:chOff x="756" y="1873"/>
            <a:chExt cx="8168" cy="679"/>
          </a:xfrm>
        </p:grpSpPr>
        <p:sp>
          <p:nvSpPr>
            <p:cNvPr id="19" name="文本框 18"/>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商品的发布</a:t>
              </a:r>
            </a:p>
          </p:txBody>
        </p:sp>
        <p:sp>
          <p:nvSpPr>
            <p:cNvPr id="20"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pic>
        <p:nvPicPr>
          <p:cNvPr id="4" name="图片 3"/>
          <p:cNvPicPr>
            <a:picLocks noChangeAspect="1"/>
          </p:cNvPicPr>
          <p:nvPr/>
        </p:nvPicPr>
        <p:blipFill>
          <a:blip r:embed="rId3"/>
          <a:stretch>
            <a:fillRect/>
          </a:stretch>
        </p:blipFill>
        <p:spPr>
          <a:xfrm>
            <a:off x="1273003" y="1989000"/>
            <a:ext cx="5381797" cy="4620355"/>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7248000" y="2133000"/>
            <a:ext cx="4392000" cy="1200329"/>
          </a:xfrm>
          <a:prstGeom prst="rect">
            <a:avLst/>
          </a:prstGeom>
          <a:noFill/>
        </p:spPr>
        <p:txBody>
          <a:bodyPr wrap="square">
            <a:spAutoFit/>
          </a:bodyPr>
          <a:lstStyle/>
          <a:p>
            <a:pPr indent="447675"/>
            <a:r>
              <a:rPr lang="zh-CN" altLang="en-US" dirty="0"/>
              <a:t>（</a:t>
            </a:r>
            <a:r>
              <a:rPr lang="en-US" altLang="zh-CN" dirty="0"/>
              <a:t>1</a:t>
            </a:r>
            <a:r>
              <a:rPr lang="zh-CN" altLang="en-US" dirty="0"/>
              <a:t>）上传商品信息 </a:t>
            </a:r>
            <a:endParaRPr lang="en-US" altLang="zh-CN" dirty="0"/>
          </a:p>
          <a:p>
            <a:pPr indent="447675"/>
            <a:r>
              <a:rPr lang="zh-CN" altLang="en-US" dirty="0"/>
              <a:t>④网店物流信息可以存为模板，下次再发布商品时就可以使用模板信息快速填充</a:t>
            </a:r>
            <a:endParaRPr lang="en-US" altLang="zh-CN" dirty="0"/>
          </a:p>
        </p:txBody>
      </p:sp>
      <p:grpSp>
        <p:nvGrpSpPr>
          <p:cNvPr id="16" name="组合 15"/>
          <p:cNvGrpSpPr/>
          <p:nvPr/>
        </p:nvGrpSpPr>
        <p:grpSpPr>
          <a:xfrm>
            <a:off x="1343660" y="1269000"/>
            <a:ext cx="5186680" cy="431165"/>
            <a:chOff x="756" y="1873"/>
            <a:chExt cx="8168" cy="679"/>
          </a:xfrm>
        </p:grpSpPr>
        <p:sp>
          <p:nvSpPr>
            <p:cNvPr id="19" name="文本框 18"/>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商品的发布</a:t>
              </a:r>
            </a:p>
          </p:txBody>
        </p:sp>
        <p:sp>
          <p:nvSpPr>
            <p:cNvPr id="20"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pic>
        <p:nvPicPr>
          <p:cNvPr id="6" name="图片 5"/>
          <p:cNvPicPr>
            <a:picLocks noChangeAspect="1"/>
          </p:cNvPicPr>
          <p:nvPr/>
        </p:nvPicPr>
        <p:blipFill>
          <a:blip r:embed="rId3"/>
          <a:stretch>
            <a:fillRect/>
          </a:stretch>
        </p:blipFill>
        <p:spPr>
          <a:xfrm>
            <a:off x="1518688" y="1693680"/>
            <a:ext cx="5101912" cy="450900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1622424" y="2061000"/>
            <a:ext cx="9369575" cy="1477328"/>
          </a:xfrm>
          <a:prstGeom prst="rect">
            <a:avLst/>
          </a:prstGeom>
          <a:noFill/>
        </p:spPr>
        <p:txBody>
          <a:bodyPr wrap="square">
            <a:spAutoFit/>
          </a:bodyPr>
          <a:lstStyle/>
          <a:p>
            <a:pPr indent="447675"/>
            <a:r>
              <a:rPr lang="zh-CN" altLang="en-US" dirty="0"/>
              <a:t>（</a:t>
            </a:r>
            <a:r>
              <a:rPr lang="en-US" altLang="zh-CN" dirty="0"/>
              <a:t>2</a:t>
            </a:r>
            <a:r>
              <a:rPr lang="zh-CN" altLang="en-US" dirty="0"/>
              <a:t>）规划商品上架时间 </a:t>
            </a:r>
            <a:endParaRPr lang="en-US" altLang="zh-CN" dirty="0"/>
          </a:p>
          <a:p>
            <a:pPr indent="447675"/>
            <a:r>
              <a:rPr lang="zh-CN" altLang="en-US" dirty="0"/>
              <a:t>填充完商品图片及详情描述后，按照平台上下架规则，合理规划商品的上下架时间， 通常在网店浏览高峰期进行商品上架，以增加商品排名靠前时的展现概率。完成上述项 目后，商品便成功发布。 </a:t>
            </a:r>
            <a:endParaRPr lang="en-US" altLang="zh-CN" dirty="0"/>
          </a:p>
          <a:p>
            <a:pPr indent="447675"/>
            <a:r>
              <a:rPr lang="zh-CN" altLang="en-US" dirty="0"/>
              <a:t>说明：还未开放智能发布功能的部分类目，需要自行填写上述项目</a:t>
            </a:r>
            <a:endParaRPr lang="en-US" altLang="zh-CN" dirty="0"/>
          </a:p>
        </p:txBody>
      </p:sp>
      <p:grpSp>
        <p:nvGrpSpPr>
          <p:cNvPr id="16" name="组合 15"/>
          <p:cNvGrpSpPr/>
          <p:nvPr/>
        </p:nvGrpSpPr>
        <p:grpSpPr>
          <a:xfrm>
            <a:off x="1343660" y="1269000"/>
            <a:ext cx="5186680" cy="431165"/>
            <a:chOff x="756" y="1873"/>
            <a:chExt cx="8168" cy="679"/>
          </a:xfrm>
        </p:grpSpPr>
        <p:sp>
          <p:nvSpPr>
            <p:cNvPr id="19" name="文本框 18"/>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商品的发布</a:t>
              </a:r>
            </a:p>
          </p:txBody>
        </p:sp>
        <p:sp>
          <p:nvSpPr>
            <p:cNvPr id="20"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1622424" y="2061000"/>
            <a:ext cx="9369575" cy="923330"/>
          </a:xfrm>
          <a:prstGeom prst="rect">
            <a:avLst/>
          </a:prstGeom>
          <a:noFill/>
        </p:spPr>
        <p:txBody>
          <a:bodyPr wrap="square">
            <a:spAutoFit/>
          </a:bodyPr>
          <a:lstStyle/>
          <a:p>
            <a:pPr indent="447675"/>
            <a:r>
              <a:rPr lang="zh-CN" altLang="en-US" dirty="0"/>
              <a:t>学习了网店运营推广的相关知识后，为了打开销量，小小团队着手策划店铺的营销 推广活动。考虑到目前店铺还在起步阶段，小小团队决定采用满减优惠券的方式进行新 店的促销。优惠券设计见下表。进入千牛卖家中心</a:t>
            </a:r>
            <a:r>
              <a:rPr lang="en-US" altLang="zh-CN" dirty="0"/>
              <a:t>—“</a:t>
            </a:r>
            <a:r>
              <a:rPr lang="zh-CN" altLang="en-US" dirty="0"/>
              <a:t>店铺营销工具”进行优惠券设置</a:t>
            </a:r>
            <a:endParaRPr lang="en-US" altLang="zh-CN" dirty="0"/>
          </a:p>
        </p:txBody>
      </p:sp>
      <p:grpSp>
        <p:nvGrpSpPr>
          <p:cNvPr id="16" name="组合 15"/>
          <p:cNvGrpSpPr/>
          <p:nvPr/>
        </p:nvGrpSpPr>
        <p:grpSpPr>
          <a:xfrm>
            <a:off x="1343660" y="1269000"/>
            <a:ext cx="5186680" cy="431165"/>
            <a:chOff x="756" y="1873"/>
            <a:chExt cx="8168" cy="679"/>
          </a:xfrm>
        </p:grpSpPr>
        <p:sp>
          <p:nvSpPr>
            <p:cNvPr id="19" name="文本框 18"/>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营销推广</a:t>
              </a:r>
            </a:p>
          </p:txBody>
        </p:sp>
        <p:sp>
          <p:nvSpPr>
            <p:cNvPr id="20"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5</a:t>
              </a:r>
            </a:p>
          </p:txBody>
        </p:sp>
      </p:grpSp>
      <p:pic>
        <p:nvPicPr>
          <p:cNvPr id="3" name="图片 2"/>
          <p:cNvPicPr>
            <a:picLocks noChangeAspect="1"/>
          </p:cNvPicPr>
          <p:nvPr/>
        </p:nvPicPr>
        <p:blipFill>
          <a:blip r:embed="rId3"/>
          <a:stretch>
            <a:fillRect/>
          </a:stretch>
        </p:blipFill>
        <p:spPr>
          <a:xfrm>
            <a:off x="1752755" y="3912855"/>
            <a:ext cx="6864629" cy="1105586"/>
          </a:xfrm>
          <a:prstGeom prst="rect">
            <a:avLst/>
          </a:prstGeom>
        </p:spPr>
      </p:pic>
      <p:pic>
        <p:nvPicPr>
          <p:cNvPr id="5" name="图片 4"/>
          <p:cNvPicPr>
            <a:picLocks noChangeAspect="1"/>
          </p:cNvPicPr>
          <p:nvPr/>
        </p:nvPicPr>
        <p:blipFill>
          <a:blip r:embed="rId4"/>
          <a:stretch>
            <a:fillRect/>
          </a:stretch>
        </p:blipFill>
        <p:spPr>
          <a:xfrm>
            <a:off x="9192000" y="3213000"/>
            <a:ext cx="1487905" cy="3516866"/>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1622424" y="2061000"/>
            <a:ext cx="9369575" cy="646331"/>
          </a:xfrm>
          <a:prstGeom prst="rect">
            <a:avLst/>
          </a:prstGeom>
          <a:noFill/>
        </p:spPr>
        <p:txBody>
          <a:bodyPr wrap="square">
            <a:spAutoFit/>
          </a:bodyPr>
          <a:lstStyle/>
          <a:p>
            <a:pPr indent="447675"/>
            <a:r>
              <a:rPr lang="zh-CN" altLang="en-US" dirty="0"/>
              <a:t>在完成上述发布和推广工作后，需要时常查看订单状态，进行各种状态下订单的及时处理，以提升客户的购物体验。</a:t>
            </a:r>
            <a:endParaRPr lang="en-US" altLang="zh-CN" dirty="0"/>
          </a:p>
        </p:txBody>
      </p:sp>
      <p:grpSp>
        <p:nvGrpSpPr>
          <p:cNvPr id="16" name="组合 15"/>
          <p:cNvGrpSpPr/>
          <p:nvPr/>
        </p:nvGrpSpPr>
        <p:grpSpPr>
          <a:xfrm>
            <a:off x="1343660" y="1269000"/>
            <a:ext cx="5186680" cy="431165"/>
            <a:chOff x="756" y="1873"/>
            <a:chExt cx="8168" cy="679"/>
          </a:xfrm>
        </p:grpSpPr>
        <p:sp>
          <p:nvSpPr>
            <p:cNvPr id="19" name="文本框 18"/>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订单处理</a:t>
              </a:r>
            </a:p>
          </p:txBody>
        </p:sp>
        <p:sp>
          <p:nvSpPr>
            <p:cNvPr id="20"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6</a:t>
              </a:r>
            </a:p>
          </p:txBody>
        </p:sp>
      </p:gr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8472000" y="2781000"/>
            <a:ext cx="3105576" cy="1200329"/>
          </a:xfrm>
          <a:prstGeom prst="rect">
            <a:avLst/>
          </a:prstGeom>
          <a:noFill/>
        </p:spPr>
        <p:txBody>
          <a:bodyPr wrap="square">
            <a:spAutoFit/>
          </a:bodyPr>
          <a:lstStyle/>
          <a:p>
            <a:pPr indent="447675"/>
            <a:r>
              <a:rPr lang="zh-CN" altLang="en-US" dirty="0"/>
              <a:t>（</a:t>
            </a:r>
            <a:r>
              <a:rPr lang="en-US" altLang="zh-CN" dirty="0"/>
              <a:t>1</a:t>
            </a:r>
            <a:r>
              <a:rPr lang="zh-CN" altLang="en-US" dirty="0"/>
              <a:t>）查询 打开卖家中心，在左边交易管理板块中选择“已卖出的宝贝”，查看订单状态。</a:t>
            </a:r>
            <a:endParaRPr lang="en-US" altLang="zh-CN" dirty="0"/>
          </a:p>
        </p:txBody>
      </p:sp>
      <p:grpSp>
        <p:nvGrpSpPr>
          <p:cNvPr id="16" name="组合 15"/>
          <p:cNvGrpSpPr/>
          <p:nvPr/>
        </p:nvGrpSpPr>
        <p:grpSpPr>
          <a:xfrm>
            <a:off x="1343660" y="1269000"/>
            <a:ext cx="5186680" cy="431165"/>
            <a:chOff x="756" y="1873"/>
            <a:chExt cx="8168" cy="679"/>
          </a:xfrm>
        </p:grpSpPr>
        <p:sp>
          <p:nvSpPr>
            <p:cNvPr id="19" name="文本框 18"/>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订单处理</a:t>
              </a:r>
            </a:p>
          </p:txBody>
        </p:sp>
        <p:sp>
          <p:nvSpPr>
            <p:cNvPr id="20"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6</a:t>
              </a:r>
            </a:p>
          </p:txBody>
        </p:sp>
      </p:grpSp>
      <p:pic>
        <p:nvPicPr>
          <p:cNvPr id="3" name="图片 2"/>
          <p:cNvPicPr>
            <a:picLocks noChangeAspect="1"/>
          </p:cNvPicPr>
          <p:nvPr/>
        </p:nvPicPr>
        <p:blipFill>
          <a:blip r:embed="rId3"/>
          <a:stretch>
            <a:fillRect/>
          </a:stretch>
        </p:blipFill>
        <p:spPr>
          <a:xfrm>
            <a:off x="1273906" y="2228671"/>
            <a:ext cx="6476190" cy="3838095"/>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7104000" y="2236069"/>
            <a:ext cx="4680000" cy="1477328"/>
          </a:xfrm>
          <a:prstGeom prst="rect">
            <a:avLst/>
          </a:prstGeom>
          <a:noFill/>
        </p:spPr>
        <p:txBody>
          <a:bodyPr wrap="square">
            <a:spAutoFit/>
          </a:bodyPr>
          <a:lstStyle/>
          <a:p>
            <a:pPr indent="447675"/>
            <a:r>
              <a:rPr lang="zh-CN" altLang="en-US" dirty="0"/>
              <a:t>（</a:t>
            </a:r>
            <a:r>
              <a:rPr lang="en-US" altLang="zh-CN" dirty="0"/>
              <a:t>2</a:t>
            </a:r>
            <a:r>
              <a:rPr lang="zh-CN" altLang="en-US" dirty="0"/>
              <a:t>）不同状态订单的处理</a:t>
            </a:r>
            <a:endParaRPr lang="en-US" altLang="zh-CN" dirty="0"/>
          </a:p>
          <a:p>
            <a:pPr indent="447675"/>
            <a:r>
              <a:rPr lang="zh-CN" altLang="en-US" dirty="0"/>
              <a:t>发货：通过物流公司上门取件， 填写快递单，并单击“发货”，选择 对应的快递公司，填写运单号。在 卖家发货后，买家可查询物流信息。 订单状态改为“已发货”</a:t>
            </a:r>
            <a:endParaRPr lang="en-US" altLang="zh-CN" dirty="0"/>
          </a:p>
        </p:txBody>
      </p:sp>
      <p:grpSp>
        <p:nvGrpSpPr>
          <p:cNvPr id="16" name="组合 15"/>
          <p:cNvGrpSpPr/>
          <p:nvPr/>
        </p:nvGrpSpPr>
        <p:grpSpPr>
          <a:xfrm>
            <a:off x="1343660" y="1269000"/>
            <a:ext cx="5186680" cy="431165"/>
            <a:chOff x="756" y="1873"/>
            <a:chExt cx="8168" cy="679"/>
          </a:xfrm>
        </p:grpSpPr>
        <p:sp>
          <p:nvSpPr>
            <p:cNvPr id="19" name="文本框 18"/>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订单处理</a:t>
              </a:r>
            </a:p>
          </p:txBody>
        </p:sp>
        <p:sp>
          <p:nvSpPr>
            <p:cNvPr id="20"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6</a:t>
              </a:r>
            </a:p>
          </p:txBody>
        </p:sp>
      </p:grpSp>
      <p:pic>
        <p:nvPicPr>
          <p:cNvPr id="4" name="图片 3"/>
          <p:cNvPicPr>
            <a:picLocks noChangeAspect="1"/>
          </p:cNvPicPr>
          <p:nvPr/>
        </p:nvPicPr>
        <p:blipFill>
          <a:blip r:embed="rId3"/>
          <a:stretch>
            <a:fillRect/>
          </a:stretch>
        </p:blipFill>
        <p:spPr>
          <a:xfrm>
            <a:off x="754380" y="2212875"/>
            <a:ext cx="6108870" cy="2641275"/>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8672195" y="48260"/>
            <a:ext cx="332803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4</a:t>
            </a:r>
            <a:r>
              <a:rPr lang="zh-CN" altLang="en-US" sz="2400" b="1" dirty="0">
                <a:solidFill>
                  <a:srgbClr val="FFFF00"/>
                </a:solidFill>
                <a:sym typeface="+mn-ea"/>
              </a:rPr>
              <a:t>   网店的运营维护</a:t>
            </a:r>
          </a:p>
        </p:txBody>
      </p:sp>
      <p:sp>
        <p:nvSpPr>
          <p:cNvPr id="18" name="文本框 17"/>
          <p:cNvSpPr txBox="1"/>
          <p:nvPr/>
        </p:nvSpPr>
        <p:spPr>
          <a:xfrm>
            <a:off x="7608000" y="2637000"/>
            <a:ext cx="4175770" cy="923330"/>
          </a:xfrm>
          <a:prstGeom prst="rect">
            <a:avLst/>
          </a:prstGeom>
          <a:noFill/>
        </p:spPr>
        <p:txBody>
          <a:bodyPr wrap="square">
            <a:spAutoFit/>
          </a:bodyPr>
          <a:lstStyle/>
          <a:p>
            <a:pPr indent="447675"/>
            <a:r>
              <a:rPr lang="zh-CN" altLang="en-US" dirty="0"/>
              <a:t>（</a:t>
            </a:r>
            <a:r>
              <a:rPr lang="en-US" altLang="zh-CN" dirty="0"/>
              <a:t>2</a:t>
            </a:r>
            <a:r>
              <a:rPr lang="zh-CN" altLang="en-US" dirty="0"/>
              <a:t>）不同状态订单的处理</a:t>
            </a:r>
            <a:endParaRPr lang="en-US" altLang="zh-CN" dirty="0"/>
          </a:p>
          <a:p>
            <a:pPr indent="447675"/>
            <a:r>
              <a:rPr lang="zh-CN" altLang="en-US" dirty="0"/>
              <a:t>评价：打开“评价管理”页面， 并对买家已评价的订单进行买家评 价。</a:t>
            </a:r>
            <a:endParaRPr lang="en-US" altLang="zh-CN" dirty="0"/>
          </a:p>
        </p:txBody>
      </p:sp>
      <p:grpSp>
        <p:nvGrpSpPr>
          <p:cNvPr id="16" name="组合 15"/>
          <p:cNvGrpSpPr/>
          <p:nvPr/>
        </p:nvGrpSpPr>
        <p:grpSpPr>
          <a:xfrm>
            <a:off x="1343660" y="1269000"/>
            <a:ext cx="5186680" cy="431165"/>
            <a:chOff x="756" y="1873"/>
            <a:chExt cx="8168" cy="679"/>
          </a:xfrm>
        </p:grpSpPr>
        <p:sp>
          <p:nvSpPr>
            <p:cNvPr id="19" name="文本框 18"/>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订单处理</a:t>
              </a:r>
            </a:p>
          </p:txBody>
        </p:sp>
        <p:sp>
          <p:nvSpPr>
            <p:cNvPr id="20"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6</a:t>
              </a:r>
            </a:p>
          </p:txBody>
        </p:sp>
      </p:grpSp>
      <p:pic>
        <p:nvPicPr>
          <p:cNvPr id="3" name="图片 2"/>
          <p:cNvPicPr>
            <a:picLocks noChangeAspect="1"/>
          </p:cNvPicPr>
          <p:nvPr/>
        </p:nvPicPr>
        <p:blipFill>
          <a:blip r:embed="rId3"/>
          <a:stretch>
            <a:fillRect/>
          </a:stretch>
        </p:blipFill>
        <p:spPr>
          <a:xfrm>
            <a:off x="485075" y="2236375"/>
            <a:ext cx="6629205" cy="3525904"/>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项目分享</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2" name="组合 31"/>
          <p:cNvGrpSpPr/>
          <p:nvPr/>
        </p:nvGrpSpPr>
        <p:grpSpPr>
          <a:xfrm>
            <a:off x="1429385" y="3790315"/>
            <a:ext cx="9500870" cy="993140"/>
            <a:chOff x="2069" y="7926"/>
            <a:chExt cx="14962" cy="1564"/>
          </a:xfrm>
        </p:grpSpPr>
        <p:sp>
          <p:nvSpPr>
            <p:cNvPr id="31" name="矩形 30"/>
            <p:cNvSpPr/>
            <p:nvPr/>
          </p:nvSpPr>
          <p:spPr>
            <a:xfrm>
              <a:off x="4613" y="7928"/>
              <a:ext cx="12411" cy="1562"/>
            </a:xfrm>
            <a:prstGeom prst="rect">
              <a:avLst/>
            </a:prstGeom>
            <a:solidFill>
              <a:srgbClr val="1E88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069" y="7926"/>
              <a:ext cx="2544" cy="1563"/>
            </a:xfrm>
            <a:prstGeom prst="rect">
              <a:avLst/>
            </a:prstGeom>
            <a:solidFill>
              <a:srgbClr val="FFC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343" y="8238"/>
              <a:ext cx="2009" cy="822"/>
            </a:xfrm>
            <a:prstGeom prst="rect">
              <a:avLst/>
            </a:prstGeom>
            <a:noFill/>
            <a:ln w="9525">
              <a:noFill/>
            </a:ln>
          </p:spPr>
          <p:txBody>
            <a:bodyPr wrap="square">
              <a:spAutoFit/>
            </a:bodyPr>
            <a:lstStyle/>
            <a:p>
              <a:pPr indent="0" algn="dist"/>
              <a:r>
                <a:rPr lang="zh-CN" sz="2800" b="1" spc="1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方案</a:t>
              </a:r>
              <a:r>
                <a:rPr lang="en-US" altLang="zh-CN" sz="2800" b="1" spc="1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p>
          </p:txBody>
        </p:sp>
        <p:sp>
          <p:nvSpPr>
            <p:cNvPr id="30" name="文本框 29"/>
            <p:cNvSpPr txBox="1"/>
            <p:nvPr/>
          </p:nvSpPr>
          <p:spPr>
            <a:xfrm>
              <a:off x="4960" y="8044"/>
              <a:ext cx="12071" cy="1210"/>
            </a:xfrm>
            <a:prstGeom prst="rect">
              <a:avLst/>
            </a:prstGeom>
            <a:noFill/>
            <a:ln w="9525">
              <a:noFill/>
            </a:ln>
          </p:spPr>
          <p:txBody>
            <a:bodyPr wrap="square">
              <a:spAutoFit/>
            </a:bodyPr>
            <a:lstStyle/>
            <a:p>
              <a:pPr indent="457200" fontAlgn="auto"/>
              <a:r>
                <a:rPr lang="zh-CN" altLang="en-US" sz="2200">
                  <a:solidFill>
                    <a:schemeClr val="bg1"/>
                  </a:solidFill>
                  <a:latin typeface="微软雅黑" panose="020B0503020204020204" charset="-122"/>
                  <a:ea typeface="微软雅黑" panose="020B0503020204020204" charset="-122"/>
                  <a:cs typeface="微软雅黑" panose="020B0503020204020204" charset="-122"/>
                  <a:sym typeface="+mn-ea"/>
                </a:rPr>
                <a:t>由学生代表与指导教师组成项目评审组，各工作团队制作汇报材料并进行答辩。</a:t>
              </a:r>
              <a:endParaRPr lang="zh-CN" altLang="en-US" sz="2200" b="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grpSp>
        <p:nvGrpSpPr>
          <p:cNvPr id="4" name="组合 3"/>
          <p:cNvGrpSpPr/>
          <p:nvPr/>
        </p:nvGrpSpPr>
        <p:grpSpPr>
          <a:xfrm>
            <a:off x="1427480" y="2117090"/>
            <a:ext cx="9500870" cy="993140"/>
            <a:chOff x="2069" y="7926"/>
            <a:chExt cx="14962" cy="1564"/>
          </a:xfrm>
        </p:grpSpPr>
        <p:sp>
          <p:nvSpPr>
            <p:cNvPr id="5" name="矩形 4"/>
            <p:cNvSpPr/>
            <p:nvPr/>
          </p:nvSpPr>
          <p:spPr>
            <a:xfrm>
              <a:off x="4613" y="7928"/>
              <a:ext cx="12411" cy="1562"/>
            </a:xfrm>
            <a:prstGeom prst="rect">
              <a:avLst/>
            </a:prstGeom>
            <a:solidFill>
              <a:srgbClr val="1E88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69" y="7926"/>
              <a:ext cx="2544" cy="1563"/>
            </a:xfrm>
            <a:prstGeom prst="rect">
              <a:avLst/>
            </a:prstGeom>
            <a:solidFill>
              <a:srgbClr val="FFC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343" y="8238"/>
              <a:ext cx="2009" cy="822"/>
            </a:xfrm>
            <a:prstGeom prst="rect">
              <a:avLst/>
            </a:prstGeom>
            <a:noFill/>
            <a:ln w="9525">
              <a:noFill/>
            </a:ln>
          </p:spPr>
          <p:txBody>
            <a:bodyPr wrap="square">
              <a:spAutoFit/>
            </a:bodyPr>
            <a:lstStyle/>
            <a:p>
              <a:pPr indent="0" algn="dist"/>
              <a:r>
                <a:rPr lang="zh-CN" sz="2800" b="1" spc="1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方案</a:t>
              </a:r>
              <a:r>
                <a:rPr lang="en-US" altLang="zh-CN" sz="2800" b="1" spc="1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1</a:t>
              </a:r>
            </a:p>
          </p:txBody>
        </p:sp>
        <p:sp>
          <p:nvSpPr>
            <p:cNvPr id="8" name="文本框 7"/>
            <p:cNvSpPr txBox="1"/>
            <p:nvPr/>
          </p:nvSpPr>
          <p:spPr>
            <a:xfrm>
              <a:off x="4960" y="8044"/>
              <a:ext cx="12071" cy="1210"/>
            </a:xfrm>
            <a:prstGeom prst="rect">
              <a:avLst/>
            </a:prstGeom>
            <a:noFill/>
            <a:ln w="9525">
              <a:noFill/>
            </a:ln>
          </p:spPr>
          <p:txBody>
            <a:bodyPr wrap="square">
              <a:spAutoFit/>
            </a:bodyPr>
            <a:lstStyle/>
            <a:p>
              <a:pPr indent="457200" fontAlgn="auto"/>
              <a:r>
                <a:rPr lang="zh-CN" altLang="en-US" sz="2200">
                  <a:solidFill>
                    <a:schemeClr val="bg1"/>
                  </a:solidFill>
                  <a:latin typeface="微软雅黑" panose="020B0503020204020204" charset="-122"/>
                  <a:ea typeface="微软雅黑" panose="020B0503020204020204" charset="-122"/>
                  <a:cs typeface="微软雅黑" panose="020B0503020204020204" charset="-122"/>
                  <a:sym typeface="+mn-ea"/>
                </a:rPr>
                <a:t>各工作团队展示交流项目，谈谈自己的心得体会，并选派代表分享交流。</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10,&quot;width&quot;:7500}"/>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84f38019-195b-4ddc-a03d-fc6745de6601}"/>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c2c2abd4-e850-4d70-ab06-cf79c39f15f6}"/>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f115007-5273-4e5a-99cd-64e1ead99988}"/>
  <p:tag name="TABLE_ENDDRAG_ORIGIN_RECT" val="724*108"/>
  <p:tag name="TABLE_ENDDRAG_RECT" val="54*304*724*108"/>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84f38019-195b-4ddc-a03d-fc6745de66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9800</Words>
  <Application>Microsoft Office PowerPoint</Application>
  <PresentationFormat>宽屏</PresentationFormat>
  <Paragraphs>776</Paragraphs>
  <Slides>103</Slides>
  <Notes>28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103</vt:i4>
      </vt:variant>
    </vt:vector>
  </HeadingPairs>
  <TitlesOfParts>
    <vt:vector size="112" baseType="lpstr">
      <vt:lpstr>等线</vt:lpstr>
      <vt:lpstr>方正粗黑宋简体</vt:lpstr>
      <vt:lpstr>思源黑体 CN Bold</vt:lpstr>
      <vt:lpstr>思源黑体 CN Normal</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Lu</cp:lastModifiedBy>
  <cp:revision>249</cp:revision>
  <dcterms:created xsi:type="dcterms:W3CDTF">2021-03-27T05:45:00Z</dcterms:created>
  <dcterms:modified xsi:type="dcterms:W3CDTF">2022-06-30T01:05:51Z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KSOTemplateUUID">
    <vt:lpwstr>v1.0_mb_O0aFCpq1V6Ik9vD/oznfGg==</vt:lpwstr>
  </property>
  <property fmtid="{D5CDD505-2E9C-101B-9397-08002B2CF9AE}" pid="4" name="ICV">
    <vt:lpwstr>639F635A8D2B4A18A6D699E60E5AEC67</vt:lpwstr>
  </property>
</Properties>
</file>